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57" r:id="rId4"/>
    <p:sldId id="258" r:id="rId5"/>
    <p:sldId id="279" r:id="rId6"/>
    <p:sldId id="278" r:id="rId7"/>
    <p:sldId id="280" r:id="rId8"/>
    <p:sldId id="272" r:id="rId9"/>
    <p:sldId id="273" r:id="rId10"/>
    <p:sldId id="274" r:id="rId11"/>
    <p:sldId id="275" r:id="rId12"/>
    <p:sldId id="284" r:id="rId13"/>
    <p:sldId id="283" r:id="rId14"/>
    <p:sldId id="285" r:id="rId15"/>
    <p:sldId id="291" r:id="rId16"/>
    <p:sldId id="282" r:id="rId17"/>
    <p:sldId id="276" r:id="rId18"/>
    <p:sldId id="277" r:id="rId19"/>
    <p:sldId id="294" r:id="rId20"/>
    <p:sldId id="281" r:id="rId21"/>
    <p:sldId id="271" r:id="rId2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256641-F023-40B5-A3E9-89611D989D93}">
          <p14:sldIdLst>
            <p14:sldId id="256"/>
            <p14:sldId id="259"/>
            <p14:sldId id="257"/>
            <p14:sldId id="258"/>
            <p14:sldId id="279"/>
            <p14:sldId id="278"/>
            <p14:sldId id="280"/>
            <p14:sldId id="272"/>
            <p14:sldId id="273"/>
            <p14:sldId id="274"/>
            <p14:sldId id="275"/>
            <p14:sldId id="284"/>
            <p14:sldId id="283"/>
            <p14:sldId id="285"/>
            <p14:sldId id="291"/>
            <p14:sldId id="282"/>
            <p14:sldId id="276"/>
            <p14:sldId id="277"/>
            <p14:sldId id="294"/>
            <p14:sldId id="281"/>
            <p14:sldId id="271"/>
          </p14:sldIdLst>
        </p14:section>
        <p14:section name="Untitled Section" id="{ABF7FE78-E1DB-43B3-B5D5-BD54134F51A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46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10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FA72-8770-2024-4763-9BF07E771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572BF3-8517-A989-463B-A506E4C09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2E7256-36B0-3D40-55C4-3056A90D1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93A5-F9FB-12EE-5F71-C3380CEAD1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42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B5195-9B9B-EC73-26FF-6468F1B74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0C295-3573-CBA8-C3CD-57DB7BF82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33B9AC-E075-65A7-8814-1B97DF386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F3265-5BED-7099-4392-90AB09182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57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0FD4-CDA3-CE66-DDA2-359069DE9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AFDCA-3F83-B10E-E00A-9029CB43A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4BFF22-FE22-6AC7-ECB8-BA7D67AFB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80C5A-4B2E-A891-CB4B-C92EBA5004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2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F5697-1C61-4BC7-DB50-B871AD034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2A5DE-1B09-6114-6EC5-0B24BF514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C448F-07E5-348A-935F-DBF53D3A6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2723C-4929-FAE3-7966-22403B530C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89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0BBE-DD44-B8C2-D9BA-C9C0B7A67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7C3D74-0EE8-1BBF-9614-1FF826D6A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DE3D8-9346-7A85-8B88-9BF347BDA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0143-FA51-9EDE-1AE9-5C808688F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4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7EC5E-A893-EB22-7CBE-5055E06CD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65727-E175-286D-C6A6-B1D49F4CC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B7649-1274-33C4-6AF2-4557B338E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6C070-B3ED-03E3-EA28-00B7006FD5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67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84CF3-8AC2-5E70-7A6A-457834336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B95DD-BD4D-481B-CD75-50F0EADD23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8FB63-1B55-8C79-EAE1-D5770554D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12B31-430B-BEE2-5E40-2F7A3E6383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3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DED2-B726-B5DE-5295-996BFF1CF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90D28-7AF4-2D25-915F-8B350D705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0744C-4066-9639-B8DA-71C296709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576AA-97A0-9473-7AA6-BE6CDC201F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8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4C44-5841-B09A-683B-F2C0AD7CE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7AE79-FA24-9DE5-188B-D60BDD4DC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C383A-8F83-3478-B857-4E42B4A7C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ED545-7835-1544-2A30-2B6758C72E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1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0475-4CC7-5147-A33B-73C1DC286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BAC09-F8C3-667F-6D55-6F5F9DE93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9B1BF-48AD-A150-3AA7-7C3078B3E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4E46F-DB17-F66D-97EC-AD7D7E57C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33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75FD9-97A2-6F91-56F8-DB4D4247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5A522-8D9A-4B5F-7838-0D524B208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CF886F-D944-3AA0-49A3-71AC43881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975B-63BD-B67D-A113-2E37AE1F4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7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8.png"/><Relationship Id="rId7" Type="http://schemas.openxmlformats.org/officeDocument/2006/relationships/package" Target="../embeddings/Microsoft_Word_Document1.docx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package" Target="../embeddings/Microsoft_Word_Document3.docx"/><Relationship Id="rId5" Type="http://schemas.openxmlformats.org/officeDocument/2006/relationships/package" Target="../embeddings/Microsoft_Word_Document.docx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package" Target="../embeddings/Microsoft_Word_Document2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486400"/>
            <a:ext cx="7982712" cy="6858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97280" y="5623560"/>
            <a:ext cx="74797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Date: 18th May 2025</a:t>
            </a:r>
            <a:endParaRPr lang="en-US" sz="2320" dirty="0"/>
          </a:p>
        </p:txBody>
      </p:sp>
      <p:sp>
        <p:nvSpPr>
          <p:cNvPr id="6" name="Text 1"/>
          <p:cNvSpPr/>
          <p:nvPr/>
        </p:nvSpPr>
        <p:spPr>
          <a:xfrm>
            <a:off x="832104" y="1792224"/>
            <a:ext cx="8010144" cy="3419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440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Learning to Label and classify</a:t>
            </a:r>
          </a:p>
          <a:p>
            <a:pPr marL="0" indent="0" algn="l">
              <a:lnSpc>
                <a:spcPts val="8970"/>
              </a:lnSpc>
              <a:buNone/>
            </a:pPr>
            <a:r>
              <a:rPr lang="en-US" sz="2800" i="1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From Clustering to Classification</a:t>
            </a:r>
            <a:endParaRPr lang="en-US" sz="2800" i="1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E6F62B5-920F-0E8A-0C3A-E09D69B4965E}"/>
              </a:ext>
            </a:extLst>
          </p:cNvPr>
          <p:cNvSpPr/>
          <p:nvPr/>
        </p:nvSpPr>
        <p:spPr>
          <a:xfrm>
            <a:off x="2526863" y="6747346"/>
            <a:ext cx="4279045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000" b="1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ePost Graduate Diploma (ePGD) in AI DS</a:t>
            </a:r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824E8-395B-F4D9-CD9C-990F48AF0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F23AE7C-8FC8-0360-1BF2-5EDA8BFB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D41C59A-15A0-3D71-FABA-D6857628E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F23D383-FB19-F3FE-E0C2-F8FC3E31D1EB}"/>
              </a:ext>
            </a:extLst>
          </p:cNvPr>
          <p:cNvSpPr/>
          <p:nvPr/>
        </p:nvSpPr>
        <p:spPr>
          <a:xfrm>
            <a:off x="274319" y="356616"/>
            <a:ext cx="5941286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Unsupervised learning</a:t>
            </a:r>
            <a:r>
              <a:rPr lang="en-IN" sz="2400" dirty="0">
                <a:solidFill>
                  <a:srgbClr val="3642C6"/>
                </a:solidFill>
                <a:effectLst/>
                <a:latin typeface="思源黑体-思源黑体-SemiBold"/>
              </a:rPr>
              <a:t>…</a:t>
            </a:r>
            <a:endParaRPr lang="en-US" sz="24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094C77EB-A4A1-9208-C03B-455DBA937D08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BEBF4F6-7CD2-9D2D-6448-233A93B12A54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3F3D671-E223-2FE2-60BD-E0BAE18351E7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6D9B9E27-1BFC-D3C0-8032-B5CFB57FF826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DE12D44-55BA-E5BF-FD8A-61BCEEA56C5B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7FA145F6-0E95-A44D-7059-D8217ED3525B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4E4B702-75FB-4E5F-78B1-3366709303E4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995FC7-38B9-8AD2-E7B9-ECC6B4D70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843200"/>
              </p:ext>
            </p:extLst>
          </p:nvPr>
        </p:nvGraphicFramePr>
        <p:xfrm>
          <a:off x="1963834" y="2842870"/>
          <a:ext cx="10084004" cy="3928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2002">
                  <a:extLst>
                    <a:ext uri="{9D8B030D-6E8A-4147-A177-3AD203B41FA5}">
                      <a16:colId xmlns:a16="http://schemas.microsoft.com/office/drawing/2014/main" val="2696430200"/>
                    </a:ext>
                  </a:extLst>
                </a:gridCol>
                <a:gridCol w="5042002">
                  <a:extLst>
                    <a:ext uri="{9D8B030D-6E8A-4147-A177-3AD203B41FA5}">
                      <a16:colId xmlns:a16="http://schemas.microsoft.com/office/drawing/2014/main" val="4156338099"/>
                    </a:ext>
                  </a:extLst>
                </a:gridCol>
              </a:tblGrid>
              <a:tr h="19278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Clusters = 8 and Variance Coverage = 95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Clusters = 8 and Variance Coverage = 75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733365"/>
                  </a:ext>
                </a:extLst>
              </a:tr>
              <a:tr h="20007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Clusters = 10 and Variance Coverage = 95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Clusters = 10 and Variance Coverage = 75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2707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FC77EC-C738-082A-A629-1FF27F5D728D}"/>
              </a:ext>
            </a:extLst>
          </p:cNvPr>
          <p:cNvSpPr txBox="1"/>
          <p:nvPr/>
        </p:nvSpPr>
        <p:spPr>
          <a:xfrm>
            <a:off x="554311" y="1259640"/>
            <a:ext cx="10742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Below are the metrics, explained variance Vs PCA graphs, Silhouette Score and t-SNE plot based on various combination of clusters, variance coverage and the best is chosen so to generate the labels (</a:t>
            </a:r>
            <a:r>
              <a:rPr lang="en-US" sz="2400" dirty="0" err="1"/>
              <a:t>Y_train</a:t>
            </a:r>
            <a:r>
              <a:rPr lang="en-US" sz="2400" dirty="0"/>
              <a:t>)</a:t>
            </a:r>
            <a:endParaRPr lang="en-IN" sz="24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6DAA26E-C514-5A11-F389-98653C4EFA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321204"/>
              </p:ext>
            </p:extLst>
          </p:nvPr>
        </p:nvGraphicFramePr>
        <p:xfrm>
          <a:off x="3560029" y="3333983"/>
          <a:ext cx="1181100" cy="1191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940848" imgH="8115939" progId="Word.Document.12">
                  <p:embed/>
                </p:oleObj>
              </mc:Choice>
              <mc:Fallback>
                <p:oleObj name="Document" r:id="rId5" imgW="5940848" imgH="81159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0029" y="3333983"/>
                        <a:ext cx="1181100" cy="1191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139F3544-C6B2-8B9C-4D7A-44C42D657E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49562"/>
              </p:ext>
            </p:extLst>
          </p:nvPr>
        </p:nvGraphicFramePr>
        <p:xfrm>
          <a:off x="3560029" y="5246084"/>
          <a:ext cx="1052694" cy="1148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940848" imgH="8115939" progId="Word.Document.12">
                  <p:embed/>
                </p:oleObj>
              </mc:Choice>
              <mc:Fallback>
                <p:oleObj name="Document" r:id="rId7" imgW="5940848" imgH="81159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0029" y="5246084"/>
                        <a:ext cx="1052694" cy="1148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DDBF07B-82CA-3643-B2FD-C5C67882E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037"/>
              </p:ext>
            </p:extLst>
          </p:nvPr>
        </p:nvGraphicFramePr>
        <p:xfrm>
          <a:off x="8860511" y="5282801"/>
          <a:ext cx="1256022" cy="1138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5940848" imgH="8104763" progId="Word.Document.12">
                  <p:embed/>
                </p:oleObj>
              </mc:Choice>
              <mc:Fallback>
                <p:oleObj name="Document" r:id="rId9" imgW="5940848" imgH="81047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60511" y="5282801"/>
                        <a:ext cx="1256022" cy="1138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A28AFBE-03EB-9BA3-72FC-645D063FF8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770967"/>
              </p:ext>
            </p:extLst>
          </p:nvPr>
        </p:nvGraphicFramePr>
        <p:xfrm>
          <a:off x="9001092" y="3302604"/>
          <a:ext cx="1135943" cy="125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5940848" imgH="8104763" progId="Word.Document.12">
                  <p:embed/>
                </p:oleObj>
              </mc:Choice>
              <mc:Fallback>
                <p:oleObj name="Document" r:id="rId11" imgW="5940848" imgH="81047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01092" y="3302604"/>
                        <a:ext cx="1135943" cy="125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2066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1EC9F-98CC-9609-0162-8549737C7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13E30D-85B6-EEC9-E1E5-CBD6790A7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3A105FB-A258-0336-8E07-DCA9F91B2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0C836271-7FD9-66CB-154B-8249DC146B89}"/>
              </a:ext>
            </a:extLst>
          </p:cNvPr>
          <p:cNvSpPr/>
          <p:nvPr/>
        </p:nvSpPr>
        <p:spPr>
          <a:xfrm>
            <a:off x="239594" y="-25348"/>
            <a:ext cx="5941286" cy="754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Unsupervised learning</a:t>
            </a:r>
            <a:r>
              <a:rPr lang="en-IN" sz="2400" dirty="0">
                <a:solidFill>
                  <a:srgbClr val="3642C6"/>
                </a:solidFill>
                <a:effectLst/>
                <a:latin typeface="思源黑体-思源黑体-SemiBold"/>
              </a:rPr>
              <a:t>…</a:t>
            </a:r>
            <a:endParaRPr lang="en-US" sz="24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C94D8087-E131-4227-40BA-86588615B2FA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920B349E-5D6B-9683-087B-B68EB63DF050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102E1A3-5839-A9B4-BAD3-49FD2A7DAC4C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CCEB9A40-852A-D9CF-8F98-20272A2382E9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D71FC79-8A96-43E4-9327-8112FB9DBC57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2AC04768-1D59-4BFD-809C-D41FF8FD8D7B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726A7CED-5161-1F9C-729E-7A0631C2C891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9A7F0-E9EE-C739-5996-A6CB6D8F032F}"/>
              </a:ext>
            </a:extLst>
          </p:cNvPr>
          <p:cNvSpPr txBox="1"/>
          <p:nvPr/>
        </p:nvSpPr>
        <p:spPr>
          <a:xfrm>
            <a:off x="69448" y="613458"/>
            <a:ext cx="14560952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Comparing </a:t>
            </a:r>
            <a:r>
              <a:rPr lang="en-US" sz="2400" dirty="0"/>
              <a:t>Silhouette Score, looking at t-SNE graphs and model accuracy and model confidence, for below combinations, it was observed that there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From the above metric, PCA with 75% variance coverage and 8 clusters gives better validation accuracy for both the classifiers, however, both are very comparable but by the numbers, we chose </a:t>
            </a:r>
            <a:r>
              <a:rPr lang="en-IN" sz="2400" b="1" i="1" dirty="0"/>
              <a:t>variance coverage 75% with PCA=34, K=8 and </a:t>
            </a:r>
            <a:r>
              <a:rPr lang="en-IN" sz="2400" b="1" i="1" dirty="0" err="1"/>
              <a:t>RandomForestClassifier</a:t>
            </a:r>
            <a:endParaRPr lang="en-IN" sz="2400" b="1" i="1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C6E2665-1A02-65A3-DF91-BCA9C8513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80515"/>
              </p:ext>
            </p:extLst>
          </p:nvPr>
        </p:nvGraphicFramePr>
        <p:xfrm>
          <a:off x="69448" y="1477040"/>
          <a:ext cx="14560951" cy="49739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0119">
                  <a:extLst>
                    <a:ext uri="{9D8B030D-6E8A-4147-A177-3AD203B41FA5}">
                      <a16:colId xmlns:a16="http://schemas.microsoft.com/office/drawing/2014/main" val="2124878908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998000931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1261181470"/>
                    </a:ext>
                  </a:extLst>
                </a:gridCol>
                <a:gridCol w="1877992">
                  <a:extLst>
                    <a:ext uri="{9D8B030D-6E8A-4147-A177-3AD203B41FA5}">
                      <a16:colId xmlns:a16="http://schemas.microsoft.com/office/drawing/2014/main" val="1118433496"/>
                    </a:ext>
                  </a:extLst>
                </a:gridCol>
                <a:gridCol w="1762245">
                  <a:extLst>
                    <a:ext uri="{9D8B030D-6E8A-4147-A177-3AD203B41FA5}">
                      <a16:colId xmlns:a16="http://schemas.microsoft.com/office/drawing/2014/main" val="1470009355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2805931615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1823901147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2908897427"/>
                    </a:ext>
                  </a:extLst>
                </a:gridCol>
              </a:tblGrid>
              <a:tr h="1386163">
                <a:tc gridSpan="4"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PCA with Variance Coverage of 75%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PCA with Variance Coverage of 95%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585991"/>
                  </a:ext>
                </a:extLst>
              </a:tr>
              <a:tr h="1084719">
                <a:tc gridSpan="2"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K = 8 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K = 10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K = 8 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K = 10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501918"/>
                  </a:ext>
                </a:extLst>
              </a:tr>
              <a:tr h="765684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/>
                        <a:t>RandomForest</a:t>
                      </a:r>
                      <a:endParaRPr lang="en-IN" sz="1800" b="1" dirty="0"/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  <a:endParaRPr lang="en-IN" sz="1800" b="1" dirty="0"/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/>
                        <a:t>RandomForest</a:t>
                      </a:r>
                      <a:endParaRPr lang="en-IN" sz="1800" b="1" dirty="0"/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/>
                        <a:t>RandomForest</a:t>
                      </a:r>
                      <a:endParaRPr lang="en-IN" sz="1800" b="1" dirty="0"/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/>
                        <a:t>RandomForest</a:t>
                      </a:r>
                      <a:endParaRPr lang="en-IN" sz="1800" b="1" dirty="0"/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633085"/>
                  </a:ext>
                </a:extLst>
              </a:tr>
              <a:tr h="1339947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PCA Comps = 34</a:t>
                      </a:r>
                    </a:p>
                    <a:p>
                      <a:pPr algn="ctr"/>
                      <a:r>
                        <a:rPr lang="en-IN" sz="1800" b="0" dirty="0"/>
                        <a:t>S Score = 0.1099</a:t>
                      </a:r>
                    </a:p>
                    <a:p>
                      <a:pPr algn="ctr"/>
                      <a:r>
                        <a:rPr lang="en-IN" sz="1800" b="0" dirty="0"/>
                        <a:t>Train Accu = 1.00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rgbClr val="0070C0"/>
                          </a:solidFill>
                        </a:rPr>
                        <a:t>Val Accu = 0.934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PCA Comps = 34</a:t>
                      </a:r>
                    </a:p>
                    <a:p>
                      <a:pPr algn="ctr"/>
                      <a:r>
                        <a:rPr lang="en-IN" sz="1800" b="0" dirty="0"/>
                        <a:t>S Score = 0.1099</a:t>
                      </a:r>
                    </a:p>
                    <a:p>
                      <a:pPr algn="ctr"/>
                      <a:r>
                        <a:rPr lang="en-IN" sz="1800" b="0" dirty="0"/>
                        <a:t>Train Accu = 0.942</a:t>
                      </a:r>
                    </a:p>
                    <a:p>
                      <a:pPr algn="ctr"/>
                      <a:r>
                        <a:rPr lang="en-IN" sz="1800" b="0" dirty="0"/>
                        <a:t>Val Accu = 0.9056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PCA Comps = 154</a:t>
                      </a:r>
                    </a:p>
                    <a:p>
                      <a:pPr algn="ctr"/>
                      <a:r>
                        <a:rPr lang="en-IN" sz="1800" b="0" dirty="0"/>
                        <a:t>S Score = 0.0992</a:t>
                      </a:r>
                    </a:p>
                    <a:p>
                      <a:pPr algn="ctr"/>
                      <a:r>
                        <a:rPr lang="en-IN" sz="1800" b="0" dirty="0"/>
                        <a:t>Train Accu = 1.00</a:t>
                      </a:r>
                    </a:p>
                    <a:p>
                      <a:pPr algn="ctr"/>
                      <a:r>
                        <a:rPr lang="en-IN" sz="1800" b="1" dirty="0"/>
                        <a:t>Val Accu = 0.9236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PCA Comps = 154</a:t>
                      </a:r>
                    </a:p>
                    <a:p>
                      <a:pPr algn="ctr"/>
                      <a:r>
                        <a:rPr lang="en-IN" sz="1800" b="0" dirty="0"/>
                        <a:t>S Score = 0.0992</a:t>
                      </a:r>
                    </a:p>
                    <a:p>
                      <a:pPr algn="ctr"/>
                      <a:r>
                        <a:rPr lang="en-IN" sz="1800" b="0" dirty="0"/>
                        <a:t>Train Accu = 0.9366</a:t>
                      </a:r>
                    </a:p>
                    <a:p>
                      <a:pPr algn="ctr"/>
                      <a:r>
                        <a:rPr lang="en-IN" sz="1800" b="0" dirty="0"/>
                        <a:t>Val Accu = 0.8997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PCA Comps = 34</a:t>
                      </a:r>
                    </a:p>
                    <a:p>
                      <a:pPr algn="ctr"/>
                      <a:r>
                        <a:rPr lang="en-IN" sz="1800" b="0" dirty="0"/>
                        <a:t>S Score = 0.0793</a:t>
                      </a:r>
                    </a:p>
                    <a:p>
                      <a:pPr algn="ctr"/>
                      <a:r>
                        <a:rPr lang="en-IN" sz="1800" b="0" dirty="0"/>
                        <a:t>Train Accu = 1.00</a:t>
                      </a:r>
                    </a:p>
                    <a:p>
                      <a:pPr algn="ctr"/>
                      <a:r>
                        <a:rPr lang="en-IN" sz="1800" b="1" dirty="0"/>
                        <a:t>Val Accu = 0.9327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PCA Comps = 34</a:t>
                      </a:r>
                    </a:p>
                    <a:p>
                      <a:pPr algn="ctr"/>
                      <a:r>
                        <a:rPr lang="en-IN" sz="1800" b="0" dirty="0"/>
                        <a:t>S Score = 0.0793</a:t>
                      </a:r>
                    </a:p>
                    <a:p>
                      <a:pPr algn="ctr"/>
                      <a:r>
                        <a:rPr lang="en-IN" sz="1800" b="0" dirty="0"/>
                        <a:t>Train Accu = 0.9415</a:t>
                      </a:r>
                    </a:p>
                    <a:p>
                      <a:pPr algn="ctr"/>
                      <a:r>
                        <a:rPr lang="en-IN" sz="1800" b="1" dirty="0"/>
                        <a:t>Val Accu = 0.9104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PCA Comps = 154</a:t>
                      </a:r>
                    </a:p>
                    <a:p>
                      <a:pPr algn="ctr"/>
                      <a:r>
                        <a:rPr lang="en-IN" sz="1800" b="0" dirty="0"/>
                        <a:t>S Score = 0.0653</a:t>
                      </a:r>
                    </a:p>
                    <a:p>
                      <a:pPr algn="ctr"/>
                      <a:r>
                        <a:rPr lang="en-IN" sz="1800" b="0" dirty="0"/>
                        <a:t>Train Accu = 1.00</a:t>
                      </a:r>
                    </a:p>
                    <a:p>
                      <a:pPr algn="ctr"/>
                      <a:r>
                        <a:rPr lang="en-IN" sz="1800" b="1" dirty="0"/>
                        <a:t>Val Accu = 0.9234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PCA Comps = 154</a:t>
                      </a:r>
                    </a:p>
                    <a:p>
                      <a:pPr algn="ctr"/>
                      <a:r>
                        <a:rPr lang="en-IN" sz="1800" b="0" dirty="0"/>
                        <a:t>S Score = 0.0653</a:t>
                      </a:r>
                    </a:p>
                    <a:p>
                      <a:pPr algn="ctr"/>
                      <a:r>
                        <a:rPr lang="en-IN" sz="1800" b="0" dirty="0"/>
                        <a:t>Train Accu = 0.9386</a:t>
                      </a:r>
                    </a:p>
                    <a:p>
                      <a:pPr algn="ctr"/>
                      <a:r>
                        <a:rPr lang="en-IN" sz="1800" b="0" dirty="0"/>
                        <a:t>Val Accu = 0.9087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922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73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7D9016-F9E5-CFB9-030D-C1260B3BB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785052"/>
              </p:ext>
            </p:extLst>
          </p:nvPr>
        </p:nvGraphicFramePr>
        <p:xfrm>
          <a:off x="460375" y="1505035"/>
          <a:ext cx="3772958" cy="52195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4591">
                  <a:extLst>
                    <a:ext uri="{9D8B030D-6E8A-4147-A177-3AD203B41FA5}">
                      <a16:colId xmlns:a16="http://schemas.microsoft.com/office/drawing/2014/main" val="931297551"/>
                    </a:ext>
                  </a:extLst>
                </a:gridCol>
                <a:gridCol w="780316">
                  <a:extLst>
                    <a:ext uri="{9D8B030D-6E8A-4147-A177-3AD203B41FA5}">
                      <a16:colId xmlns:a16="http://schemas.microsoft.com/office/drawing/2014/main" val="2903077475"/>
                    </a:ext>
                  </a:extLst>
                </a:gridCol>
                <a:gridCol w="746017">
                  <a:extLst>
                    <a:ext uri="{9D8B030D-6E8A-4147-A177-3AD203B41FA5}">
                      <a16:colId xmlns:a16="http://schemas.microsoft.com/office/drawing/2014/main" val="3325603446"/>
                    </a:ext>
                  </a:extLst>
                </a:gridCol>
                <a:gridCol w="746017">
                  <a:extLst>
                    <a:ext uri="{9D8B030D-6E8A-4147-A177-3AD203B41FA5}">
                      <a16:colId xmlns:a16="http://schemas.microsoft.com/office/drawing/2014/main" val="3915983166"/>
                    </a:ext>
                  </a:extLst>
                </a:gridCol>
                <a:gridCol w="746017">
                  <a:extLst>
                    <a:ext uri="{9D8B030D-6E8A-4147-A177-3AD203B41FA5}">
                      <a16:colId xmlns:a16="http://schemas.microsoft.com/office/drawing/2014/main" val="2898703281"/>
                    </a:ext>
                  </a:extLst>
                </a:gridCol>
              </a:tblGrid>
              <a:tr h="433764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Random Forest Classifier – Classification Report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941562"/>
                  </a:ext>
                </a:extLst>
              </a:tr>
              <a:tr h="4331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Class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Precision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Recall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F1-Score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Support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1994985769"/>
                  </a:ext>
                </a:extLst>
              </a:tr>
              <a:tr h="236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3022775850"/>
                  </a:ext>
                </a:extLst>
              </a:tr>
              <a:tr h="236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7877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4175571282"/>
                  </a:ext>
                </a:extLst>
              </a:tr>
              <a:tr h="236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2239863282"/>
                  </a:ext>
                </a:extLst>
              </a:tr>
              <a:tr h="236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7141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788742734"/>
                  </a:ext>
                </a:extLst>
              </a:tr>
              <a:tr h="236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6824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1791061926"/>
                  </a:ext>
                </a:extLst>
              </a:tr>
              <a:tr h="236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6313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2535879779"/>
                  </a:ext>
                </a:extLst>
              </a:tr>
              <a:tr h="236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6876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2576925689"/>
                  </a:ext>
                </a:extLst>
              </a:tr>
              <a:tr h="236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7293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2274960974"/>
                  </a:ext>
                </a:extLst>
              </a:tr>
              <a:tr h="236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6825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2876270971"/>
                  </a:ext>
                </a:extLst>
              </a:tr>
              <a:tr h="23653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1110338941"/>
                  </a:ext>
                </a:extLst>
              </a:tr>
              <a:tr h="23653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1638432765"/>
                  </a:ext>
                </a:extLst>
              </a:tr>
              <a:tr h="4331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Metric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Precision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Recall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F1-Score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Support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3696302592"/>
                  </a:ext>
                </a:extLst>
              </a:tr>
              <a:tr h="23653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Accuracy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70000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2607464415"/>
                  </a:ext>
                </a:extLst>
              </a:tr>
              <a:tr h="4337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Macro Average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1680027156"/>
                  </a:ext>
                </a:extLst>
              </a:tr>
              <a:tr h="6469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Weighted Average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70000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30711819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F99A4D0-C932-B408-866A-A88C0923A4ED}"/>
              </a:ext>
            </a:extLst>
          </p:cNvPr>
          <p:cNvSpPr txBox="1"/>
          <p:nvPr/>
        </p:nvSpPr>
        <p:spPr>
          <a:xfrm>
            <a:off x="1834726" y="6724564"/>
            <a:ext cx="102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2.1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60049C-A24A-BB34-6F89-DC7038646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346604"/>
              </p:ext>
            </p:extLst>
          </p:nvPr>
        </p:nvGraphicFramePr>
        <p:xfrm>
          <a:off x="4649257" y="2795673"/>
          <a:ext cx="9791702" cy="325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1950">
                  <a:extLst>
                    <a:ext uri="{9D8B030D-6E8A-4147-A177-3AD203B41FA5}">
                      <a16:colId xmlns:a16="http://schemas.microsoft.com/office/drawing/2014/main" val="1365864731"/>
                    </a:ext>
                  </a:extLst>
                </a:gridCol>
                <a:gridCol w="1167788">
                  <a:extLst>
                    <a:ext uri="{9D8B030D-6E8A-4147-A177-3AD203B41FA5}">
                      <a16:colId xmlns:a16="http://schemas.microsoft.com/office/drawing/2014/main" val="1426758798"/>
                    </a:ext>
                  </a:extLst>
                </a:gridCol>
                <a:gridCol w="1113988">
                  <a:extLst>
                    <a:ext uri="{9D8B030D-6E8A-4147-A177-3AD203B41FA5}">
                      <a16:colId xmlns:a16="http://schemas.microsoft.com/office/drawing/2014/main" val="2185115783"/>
                    </a:ext>
                  </a:extLst>
                </a:gridCol>
                <a:gridCol w="825997">
                  <a:extLst>
                    <a:ext uri="{9D8B030D-6E8A-4147-A177-3AD203B41FA5}">
                      <a16:colId xmlns:a16="http://schemas.microsoft.com/office/drawing/2014/main" val="3057861082"/>
                    </a:ext>
                  </a:extLst>
                </a:gridCol>
                <a:gridCol w="825997">
                  <a:extLst>
                    <a:ext uri="{9D8B030D-6E8A-4147-A177-3AD203B41FA5}">
                      <a16:colId xmlns:a16="http://schemas.microsoft.com/office/drawing/2014/main" val="391585023"/>
                    </a:ext>
                  </a:extLst>
                </a:gridCol>
                <a:gridCol w="825997">
                  <a:extLst>
                    <a:ext uri="{9D8B030D-6E8A-4147-A177-3AD203B41FA5}">
                      <a16:colId xmlns:a16="http://schemas.microsoft.com/office/drawing/2014/main" val="10296883"/>
                    </a:ext>
                  </a:extLst>
                </a:gridCol>
                <a:gridCol w="825997">
                  <a:extLst>
                    <a:ext uri="{9D8B030D-6E8A-4147-A177-3AD203B41FA5}">
                      <a16:colId xmlns:a16="http://schemas.microsoft.com/office/drawing/2014/main" val="3946715871"/>
                    </a:ext>
                  </a:extLst>
                </a:gridCol>
                <a:gridCol w="825997">
                  <a:extLst>
                    <a:ext uri="{9D8B030D-6E8A-4147-A177-3AD203B41FA5}">
                      <a16:colId xmlns:a16="http://schemas.microsoft.com/office/drawing/2014/main" val="4271040697"/>
                    </a:ext>
                  </a:extLst>
                </a:gridCol>
                <a:gridCol w="825997">
                  <a:extLst>
                    <a:ext uri="{9D8B030D-6E8A-4147-A177-3AD203B41FA5}">
                      <a16:colId xmlns:a16="http://schemas.microsoft.com/office/drawing/2014/main" val="1911649301"/>
                    </a:ext>
                  </a:extLst>
                </a:gridCol>
                <a:gridCol w="825997">
                  <a:extLst>
                    <a:ext uri="{9D8B030D-6E8A-4147-A177-3AD203B41FA5}">
                      <a16:colId xmlns:a16="http://schemas.microsoft.com/office/drawing/2014/main" val="2608255009"/>
                    </a:ext>
                  </a:extLst>
                </a:gridCol>
                <a:gridCol w="825997">
                  <a:extLst>
                    <a:ext uri="{9D8B030D-6E8A-4147-A177-3AD203B41FA5}">
                      <a16:colId xmlns:a16="http://schemas.microsoft.com/office/drawing/2014/main" val="209131474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Column1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1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2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3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4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5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6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7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8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9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022427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6838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98819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08015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6698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192863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6854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98692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5249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29715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5939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19816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6792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563319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183208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6348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99625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6645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68491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B36B4E-ACE9-ED01-CBE7-75C85824EE73}"/>
              </a:ext>
            </a:extLst>
          </p:cNvPr>
          <p:cNvSpPr txBox="1"/>
          <p:nvPr/>
        </p:nvSpPr>
        <p:spPr>
          <a:xfrm>
            <a:off x="9211734" y="6046873"/>
            <a:ext cx="102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CC2B5-62D3-1180-383E-77412EFDD353}"/>
              </a:ext>
            </a:extLst>
          </p:cNvPr>
          <p:cNvSpPr txBox="1"/>
          <p:nvPr/>
        </p:nvSpPr>
        <p:spPr>
          <a:xfrm>
            <a:off x="460375" y="200842"/>
            <a:ext cx="5200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0070C0"/>
                </a:solidFill>
              </a:rPr>
              <a:t>RandomForest</a:t>
            </a:r>
            <a:r>
              <a:rPr lang="en-US" sz="4000" dirty="0">
                <a:solidFill>
                  <a:srgbClr val="0070C0"/>
                </a:solidFill>
              </a:rPr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398640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5A3212-0876-9EEA-453B-86121EB7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37833"/>
              </p:ext>
            </p:extLst>
          </p:nvPr>
        </p:nvGraphicFramePr>
        <p:xfrm>
          <a:off x="601133" y="1676400"/>
          <a:ext cx="4876050" cy="52212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239">
                  <a:extLst>
                    <a:ext uri="{9D8B030D-6E8A-4147-A177-3AD203B41FA5}">
                      <a16:colId xmlns:a16="http://schemas.microsoft.com/office/drawing/2014/main" val="2489829428"/>
                    </a:ext>
                  </a:extLst>
                </a:gridCol>
                <a:gridCol w="1127291">
                  <a:extLst>
                    <a:ext uri="{9D8B030D-6E8A-4147-A177-3AD203B41FA5}">
                      <a16:colId xmlns:a16="http://schemas.microsoft.com/office/drawing/2014/main" val="242423133"/>
                    </a:ext>
                  </a:extLst>
                </a:gridCol>
                <a:gridCol w="843249">
                  <a:extLst>
                    <a:ext uri="{9D8B030D-6E8A-4147-A177-3AD203B41FA5}">
                      <a16:colId xmlns:a16="http://schemas.microsoft.com/office/drawing/2014/main" val="3435674285"/>
                    </a:ext>
                  </a:extLst>
                </a:gridCol>
                <a:gridCol w="1091785">
                  <a:extLst>
                    <a:ext uri="{9D8B030D-6E8A-4147-A177-3AD203B41FA5}">
                      <a16:colId xmlns:a16="http://schemas.microsoft.com/office/drawing/2014/main" val="1308436825"/>
                    </a:ext>
                  </a:extLst>
                </a:gridCol>
                <a:gridCol w="1041486">
                  <a:extLst>
                    <a:ext uri="{9D8B030D-6E8A-4147-A177-3AD203B41FA5}">
                      <a16:colId xmlns:a16="http://schemas.microsoft.com/office/drawing/2014/main" val="2179624912"/>
                    </a:ext>
                  </a:extLst>
                </a:gridCol>
              </a:tblGrid>
              <a:tr h="320324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Logistic Regression - Classification Report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850984"/>
                  </a:ext>
                </a:extLst>
              </a:tr>
              <a:tr h="5931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Class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Precision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 dirty="0">
                          <a:effectLst/>
                        </a:rPr>
                        <a:t>Recall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F1-Score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Support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extLst>
                  <a:ext uri="{0D108BD9-81ED-4DB2-BD59-A6C34878D82A}">
                    <a16:rowId xmlns:a16="http://schemas.microsoft.com/office/drawing/2014/main" val="3179933730"/>
                  </a:ext>
                </a:extLst>
              </a:tr>
              <a:tr h="2847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6903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extLst>
                  <a:ext uri="{0D108BD9-81ED-4DB2-BD59-A6C34878D82A}">
                    <a16:rowId xmlns:a16="http://schemas.microsoft.com/office/drawing/2014/main" val="3866623254"/>
                  </a:ext>
                </a:extLst>
              </a:tr>
              <a:tr h="2847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7877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extLst>
                  <a:ext uri="{0D108BD9-81ED-4DB2-BD59-A6C34878D82A}">
                    <a16:rowId xmlns:a16="http://schemas.microsoft.com/office/drawing/2014/main" val="838217913"/>
                  </a:ext>
                </a:extLst>
              </a:tr>
              <a:tr h="2847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6990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extLst>
                  <a:ext uri="{0D108BD9-81ED-4DB2-BD59-A6C34878D82A}">
                    <a16:rowId xmlns:a16="http://schemas.microsoft.com/office/drawing/2014/main" val="3018136253"/>
                  </a:ext>
                </a:extLst>
              </a:tr>
              <a:tr h="2847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7141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extLst>
                  <a:ext uri="{0D108BD9-81ED-4DB2-BD59-A6C34878D82A}">
                    <a16:rowId xmlns:a16="http://schemas.microsoft.com/office/drawing/2014/main" val="1171504141"/>
                  </a:ext>
                </a:extLst>
              </a:tr>
              <a:tr h="2847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0.76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0.85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6824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extLst>
                  <a:ext uri="{0D108BD9-81ED-4DB2-BD59-A6C34878D82A}">
                    <a16:rowId xmlns:a16="http://schemas.microsoft.com/office/drawing/2014/main" val="4052906226"/>
                  </a:ext>
                </a:extLst>
              </a:tr>
              <a:tr h="2847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0.89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6313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extLst>
                  <a:ext uri="{0D108BD9-81ED-4DB2-BD59-A6C34878D82A}">
                    <a16:rowId xmlns:a16="http://schemas.microsoft.com/office/drawing/2014/main" val="2741136526"/>
                  </a:ext>
                </a:extLst>
              </a:tr>
              <a:tr h="2847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6876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extLst>
                  <a:ext uri="{0D108BD9-81ED-4DB2-BD59-A6C34878D82A}">
                    <a16:rowId xmlns:a16="http://schemas.microsoft.com/office/drawing/2014/main" val="110185088"/>
                  </a:ext>
                </a:extLst>
              </a:tr>
              <a:tr h="2847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7293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extLst>
                  <a:ext uri="{0D108BD9-81ED-4DB2-BD59-A6C34878D82A}">
                    <a16:rowId xmlns:a16="http://schemas.microsoft.com/office/drawing/2014/main" val="134865410"/>
                  </a:ext>
                </a:extLst>
              </a:tr>
              <a:tr h="2847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0.88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 dirty="0">
                          <a:effectLst/>
                        </a:rPr>
                        <a:t>0.89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6825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extLst>
                  <a:ext uri="{0D108BD9-81ED-4DB2-BD59-A6C34878D82A}">
                    <a16:rowId xmlns:a16="http://schemas.microsoft.com/office/drawing/2014/main" val="1628713605"/>
                  </a:ext>
                </a:extLst>
              </a:tr>
              <a:tr h="2847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0.76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0.92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0.84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u="none" strike="noStrike">
                          <a:effectLst/>
                        </a:rPr>
                        <a:t>6958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87" marR="8898" marT="8898" marB="0" anchor="ctr"/>
                </a:tc>
                <a:extLst>
                  <a:ext uri="{0D108BD9-81ED-4DB2-BD59-A6C34878D82A}">
                    <a16:rowId xmlns:a16="http://schemas.microsoft.com/office/drawing/2014/main" val="3554646826"/>
                  </a:ext>
                </a:extLst>
              </a:tr>
              <a:tr h="18982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extLst>
                  <a:ext uri="{0D108BD9-81ED-4DB2-BD59-A6C34878D82A}">
                    <a16:rowId xmlns:a16="http://schemas.microsoft.com/office/drawing/2014/main" val="1006308706"/>
                  </a:ext>
                </a:extLst>
              </a:tr>
              <a:tr h="18982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extLst>
                  <a:ext uri="{0D108BD9-81ED-4DB2-BD59-A6C34878D82A}">
                    <a16:rowId xmlns:a16="http://schemas.microsoft.com/office/drawing/2014/main" val="2836980569"/>
                  </a:ext>
                </a:extLst>
              </a:tr>
              <a:tr h="18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Metric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Precision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Recall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F1-Score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Support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extLst>
                  <a:ext uri="{0D108BD9-81ED-4DB2-BD59-A6C34878D82A}">
                    <a16:rowId xmlns:a16="http://schemas.microsoft.com/office/drawing/2014/main" val="2962645137"/>
                  </a:ext>
                </a:extLst>
              </a:tr>
              <a:tr h="189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extLst>
                  <a:ext uri="{0D108BD9-81ED-4DB2-BD59-A6C34878D82A}">
                    <a16:rowId xmlns:a16="http://schemas.microsoft.com/office/drawing/2014/main" val="4239411241"/>
                  </a:ext>
                </a:extLst>
              </a:tr>
              <a:tr h="3505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Macro Average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extLst>
                  <a:ext uri="{0D108BD9-81ED-4DB2-BD59-A6C34878D82A}">
                    <a16:rowId xmlns:a16="http://schemas.microsoft.com/office/drawing/2014/main" val="617370870"/>
                  </a:ext>
                </a:extLst>
              </a:tr>
              <a:tr h="3505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Weighted Average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898" marR="8898" marT="8898" marB="0" anchor="b"/>
                </a:tc>
                <a:extLst>
                  <a:ext uri="{0D108BD9-81ED-4DB2-BD59-A6C34878D82A}">
                    <a16:rowId xmlns:a16="http://schemas.microsoft.com/office/drawing/2014/main" val="5198000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C03282-5646-0130-2012-4BD056486448}"/>
              </a:ext>
            </a:extLst>
          </p:cNvPr>
          <p:cNvSpPr txBox="1"/>
          <p:nvPr/>
        </p:nvSpPr>
        <p:spPr>
          <a:xfrm>
            <a:off x="2243666" y="6897689"/>
            <a:ext cx="102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1.1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55117E-D135-77AA-D599-4DB1E978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114818"/>
              </p:ext>
            </p:extLst>
          </p:nvPr>
        </p:nvGraphicFramePr>
        <p:xfrm>
          <a:off x="5791200" y="2949734"/>
          <a:ext cx="8610601" cy="267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621">
                  <a:extLst>
                    <a:ext uri="{9D8B030D-6E8A-4147-A177-3AD203B41FA5}">
                      <a16:colId xmlns:a16="http://schemas.microsoft.com/office/drawing/2014/main" val="4026032018"/>
                    </a:ext>
                  </a:extLst>
                </a:gridCol>
                <a:gridCol w="698591">
                  <a:extLst>
                    <a:ext uri="{9D8B030D-6E8A-4147-A177-3AD203B41FA5}">
                      <a16:colId xmlns:a16="http://schemas.microsoft.com/office/drawing/2014/main" val="1918093898"/>
                    </a:ext>
                  </a:extLst>
                </a:gridCol>
                <a:gridCol w="698591">
                  <a:extLst>
                    <a:ext uri="{9D8B030D-6E8A-4147-A177-3AD203B41FA5}">
                      <a16:colId xmlns:a16="http://schemas.microsoft.com/office/drawing/2014/main" val="3511112705"/>
                    </a:ext>
                  </a:extLst>
                </a:gridCol>
                <a:gridCol w="698591">
                  <a:extLst>
                    <a:ext uri="{9D8B030D-6E8A-4147-A177-3AD203B41FA5}">
                      <a16:colId xmlns:a16="http://schemas.microsoft.com/office/drawing/2014/main" val="1894850665"/>
                    </a:ext>
                  </a:extLst>
                </a:gridCol>
                <a:gridCol w="698591">
                  <a:extLst>
                    <a:ext uri="{9D8B030D-6E8A-4147-A177-3AD203B41FA5}">
                      <a16:colId xmlns:a16="http://schemas.microsoft.com/office/drawing/2014/main" val="1260358752"/>
                    </a:ext>
                  </a:extLst>
                </a:gridCol>
                <a:gridCol w="1019782">
                  <a:extLst>
                    <a:ext uri="{9D8B030D-6E8A-4147-A177-3AD203B41FA5}">
                      <a16:colId xmlns:a16="http://schemas.microsoft.com/office/drawing/2014/main" val="4021974503"/>
                    </a:ext>
                  </a:extLst>
                </a:gridCol>
                <a:gridCol w="762829">
                  <a:extLst>
                    <a:ext uri="{9D8B030D-6E8A-4147-A177-3AD203B41FA5}">
                      <a16:colId xmlns:a16="http://schemas.microsoft.com/office/drawing/2014/main" val="1741322575"/>
                    </a:ext>
                  </a:extLst>
                </a:gridCol>
                <a:gridCol w="987663">
                  <a:extLst>
                    <a:ext uri="{9D8B030D-6E8A-4147-A177-3AD203B41FA5}">
                      <a16:colId xmlns:a16="http://schemas.microsoft.com/office/drawing/2014/main" val="1734857659"/>
                    </a:ext>
                  </a:extLst>
                </a:gridCol>
                <a:gridCol w="942160">
                  <a:extLst>
                    <a:ext uri="{9D8B030D-6E8A-4147-A177-3AD203B41FA5}">
                      <a16:colId xmlns:a16="http://schemas.microsoft.com/office/drawing/2014/main" val="482760895"/>
                    </a:ext>
                  </a:extLst>
                </a:gridCol>
                <a:gridCol w="698591">
                  <a:extLst>
                    <a:ext uri="{9D8B030D-6E8A-4147-A177-3AD203B41FA5}">
                      <a16:colId xmlns:a16="http://schemas.microsoft.com/office/drawing/2014/main" val="2392318140"/>
                    </a:ext>
                  </a:extLst>
                </a:gridCol>
                <a:gridCol w="698591">
                  <a:extLst>
                    <a:ext uri="{9D8B030D-6E8A-4147-A177-3AD203B41FA5}">
                      <a16:colId xmlns:a16="http://schemas.microsoft.com/office/drawing/2014/main" val="2225843648"/>
                    </a:ext>
                  </a:extLst>
                </a:gridCol>
              </a:tblGrid>
              <a:tr h="251619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Model Performance: Confusion Matrix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4339654"/>
                  </a:ext>
                </a:extLst>
              </a:tr>
              <a:tr h="16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Column1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1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2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3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4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5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6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7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8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9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9913227"/>
                  </a:ext>
                </a:extLst>
              </a:tr>
              <a:tr h="16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6721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335555"/>
                  </a:ext>
                </a:extLst>
              </a:tr>
              <a:tr h="16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6144047"/>
                  </a:ext>
                </a:extLst>
              </a:tr>
              <a:tr h="16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6316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1255056"/>
                  </a:ext>
                </a:extLst>
              </a:tr>
              <a:tr h="16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6497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9019333"/>
                  </a:ext>
                </a:extLst>
              </a:tr>
              <a:tr h="16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6728787"/>
                  </a:ext>
                </a:extLst>
              </a:tr>
              <a:tr h="16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8474276"/>
                  </a:ext>
                </a:extLst>
              </a:tr>
              <a:tr h="16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6649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7755758"/>
                  </a:ext>
                </a:extLst>
              </a:tr>
              <a:tr h="16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6842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898413"/>
                  </a:ext>
                </a:extLst>
              </a:tr>
              <a:tr h="16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5996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3473657"/>
                  </a:ext>
                </a:extLst>
              </a:tr>
              <a:tr h="16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6435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730070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6D6B37-39EC-BF9B-0828-59F793A3FEB6}"/>
              </a:ext>
            </a:extLst>
          </p:cNvPr>
          <p:cNvSpPr txBox="1"/>
          <p:nvPr/>
        </p:nvSpPr>
        <p:spPr>
          <a:xfrm>
            <a:off x="9770533" y="5624354"/>
            <a:ext cx="102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BD591-BA1D-3E78-ECF0-6E804E0EB6C9}"/>
              </a:ext>
            </a:extLst>
          </p:cNvPr>
          <p:cNvSpPr txBox="1"/>
          <p:nvPr/>
        </p:nvSpPr>
        <p:spPr>
          <a:xfrm>
            <a:off x="601133" y="193138"/>
            <a:ext cx="44970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999230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081282-355F-8B07-A8AE-E16965E0E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17666"/>
              </p:ext>
            </p:extLst>
          </p:nvPr>
        </p:nvGraphicFramePr>
        <p:xfrm>
          <a:off x="484717" y="1319213"/>
          <a:ext cx="4178300" cy="5185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660">
                  <a:extLst>
                    <a:ext uri="{9D8B030D-6E8A-4147-A177-3AD203B41FA5}">
                      <a16:colId xmlns:a16="http://schemas.microsoft.com/office/drawing/2014/main" val="891990875"/>
                    </a:ext>
                  </a:extLst>
                </a:gridCol>
                <a:gridCol w="864148">
                  <a:extLst>
                    <a:ext uri="{9D8B030D-6E8A-4147-A177-3AD203B41FA5}">
                      <a16:colId xmlns:a16="http://schemas.microsoft.com/office/drawing/2014/main" val="538946231"/>
                    </a:ext>
                  </a:extLst>
                </a:gridCol>
                <a:gridCol w="826164">
                  <a:extLst>
                    <a:ext uri="{9D8B030D-6E8A-4147-A177-3AD203B41FA5}">
                      <a16:colId xmlns:a16="http://schemas.microsoft.com/office/drawing/2014/main" val="1701501574"/>
                    </a:ext>
                  </a:extLst>
                </a:gridCol>
                <a:gridCol w="826164">
                  <a:extLst>
                    <a:ext uri="{9D8B030D-6E8A-4147-A177-3AD203B41FA5}">
                      <a16:colId xmlns:a16="http://schemas.microsoft.com/office/drawing/2014/main" val="2400872796"/>
                    </a:ext>
                  </a:extLst>
                </a:gridCol>
                <a:gridCol w="826164">
                  <a:extLst>
                    <a:ext uri="{9D8B030D-6E8A-4147-A177-3AD203B41FA5}">
                      <a16:colId xmlns:a16="http://schemas.microsoft.com/office/drawing/2014/main" val="2747744871"/>
                    </a:ext>
                  </a:extLst>
                </a:gridCol>
              </a:tblGrid>
              <a:tr h="2794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K-Nearest Neighbors (KNN) – Classification Report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08854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Class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Precision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Recall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F1-Score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Support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999411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6903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63486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7877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843469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6990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261211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7141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931837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6824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906346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6313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063298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6876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187732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7293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725908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6825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17002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6958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380738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5533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Metric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Precision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Recall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F1-Score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Support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24829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Accuracy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70000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596468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Macro Average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66423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Weighted Average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27941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E17D24-360F-0412-4DCD-25842F1EA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894564"/>
              </p:ext>
            </p:extLst>
          </p:nvPr>
        </p:nvGraphicFramePr>
        <p:xfrm>
          <a:off x="5084235" y="2882900"/>
          <a:ext cx="9061448" cy="30437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4684">
                  <a:extLst>
                    <a:ext uri="{9D8B030D-6E8A-4147-A177-3AD203B41FA5}">
                      <a16:colId xmlns:a16="http://schemas.microsoft.com/office/drawing/2014/main" val="4261846969"/>
                    </a:ext>
                  </a:extLst>
                </a:gridCol>
                <a:gridCol w="1080696">
                  <a:extLst>
                    <a:ext uri="{9D8B030D-6E8A-4147-A177-3AD203B41FA5}">
                      <a16:colId xmlns:a16="http://schemas.microsoft.com/office/drawing/2014/main" val="319715575"/>
                    </a:ext>
                  </a:extLst>
                </a:gridCol>
                <a:gridCol w="1030908">
                  <a:extLst>
                    <a:ext uri="{9D8B030D-6E8A-4147-A177-3AD203B41FA5}">
                      <a16:colId xmlns:a16="http://schemas.microsoft.com/office/drawing/2014/main" val="3236489386"/>
                    </a:ext>
                  </a:extLst>
                </a:gridCol>
                <a:gridCol w="764395">
                  <a:extLst>
                    <a:ext uri="{9D8B030D-6E8A-4147-A177-3AD203B41FA5}">
                      <a16:colId xmlns:a16="http://schemas.microsoft.com/office/drawing/2014/main" val="1406850850"/>
                    </a:ext>
                  </a:extLst>
                </a:gridCol>
                <a:gridCol w="764395">
                  <a:extLst>
                    <a:ext uri="{9D8B030D-6E8A-4147-A177-3AD203B41FA5}">
                      <a16:colId xmlns:a16="http://schemas.microsoft.com/office/drawing/2014/main" val="1827255995"/>
                    </a:ext>
                  </a:extLst>
                </a:gridCol>
                <a:gridCol w="764395">
                  <a:extLst>
                    <a:ext uri="{9D8B030D-6E8A-4147-A177-3AD203B41FA5}">
                      <a16:colId xmlns:a16="http://schemas.microsoft.com/office/drawing/2014/main" val="3943155782"/>
                    </a:ext>
                  </a:extLst>
                </a:gridCol>
                <a:gridCol w="764395">
                  <a:extLst>
                    <a:ext uri="{9D8B030D-6E8A-4147-A177-3AD203B41FA5}">
                      <a16:colId xmlns:a16="http://schemas.microsoft.com/office/drawing/2014/main" val="1633296932"/>
                    </a:ext>
                  </a:extLst>
                </a:gridCol>
                <a:gridCol w="764395">
                  <a:extLst>
                    <a:ext uri="{9D8B030D-6E8A-4147-A177-3AD203B41FA5}">
                      <a16:colId xmlns:a16="http://schemas.microsoft.com/office/drawing/2014/main" val="3056946440"/>
                    </a:ext>
                  </a:extLst>
                </a:gridCol>
                <a:gridCol w="764395">
                  <a:extLst>
                    <a:ext uri="{9D8B030D-6E8A-4147-A177-3AD203B41FA5}">
                      <a16:colId xmlns:a16="http://schemas.microsoft.com/office/drawing/2014/main" val="2462466433"/>
                    </a:ext>
                  </a:extLst>
                </a:gridCol>
                <a:gridCol w="764395">
                  <a:extLst>
                    <a:ext uri="{9D8B030D-6E8A-4147-A177-3AD203B41FA5}">
                      <a16:colId xmlns:a16="http://schemas.microsoft.com/office/drawing/2014/main" val="4266536474"/>
                    </a:ext>
                  </a:extLst>
                </a:gridCol>
                <a:gridCol w="764395">
                  <a:extLst>
                    <a:ext uri="{9D8B030D-6E8A-4147-A177-3AD203B41FA5}">
                      <a16:colId xmlns:a16="http://schemas.microsoft.com/office/drawing/2014/main" val="2317591630"/>
                    </a:ext>
                  </a:extLst>
                </a:gridCol>
              </a:tblGrid>
              <a:tr h="276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Column1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1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2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3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4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5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6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7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8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Pred 9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129594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6847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8264816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7806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8897645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6675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6358663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6881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781304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5403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8838391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5979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7930179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6805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7179226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448448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6277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2389111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True 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6632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62729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6EA22C-4B3E-085B-7059-4CA3CD2DC1AB}"/>
              </a:ext>
            </a:extLst>
          </p:cNvPr>
          <p:cNvSpPr txBox="1"/>
          <p:nvPr/>
        </p:nvSpPr>
        <p:spPr>
          <a:xfrm>
            <a:off x="2061739" y="6504623"/>
            <a:ext cx="102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3.1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835CE-D61F-C8BB-6F97-0D2307C368F8}"/>
              </a:ext>
            </a:extLst>
          </p:cNvPr>
          <p:cNvSpPr txBox="1"/>
          <p:nvPr/>
        </p:nvSpPr>
        <p:spPr>
          <a:xfrm>
            <a:off x="9279466" y="5926666"/>
            <a:ext cx="102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3.2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7694E-BE7E-1716-9ECE-706CB8D4D069}"/>
              </a:ext>
            </a:extLst>
          </p:cNvPr>
          <p:cNvSpPr txBox="1"/>
          <p:nvPr/>
        </p:nvSpPr>
        <p:spPr>
          <a:xfrm>
            <a:off x="484717" y="241995"/>
            <a:ext cx="6356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K Nearest Neighbors (KNN)</a:t>
            </a:r>
          </a:p>
        </p:txBody>
      </p:sp>
    </p:spTree>
    <p:extLst>
      <p:ext uri="{BB962C8B-B14F-4D97-AF65-F5344CB8AC3E}">
        <p14:creationId xmlns:p14="http://schemas.microsoft.com/office/powerpoint/2010/main" val="452296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88207-AC2D-37C4-929F-8E9C4B74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24" y="3946358"/>
            <a:ext cx="5296172" cy="3224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9A708-0D71-9A01-AB23-E0617210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817" y="4319338"/>
            <a:ext cx="7579717" cy="2851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31A800-0820-068E-856A-B431B8DA8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05" y="613611"/>
            <a:ext cx="7602729" cy="3705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A256-FDF4-BA18-728B-50FF27CA742E}"/>
              </a:ext>
            </a:extLst>
          </p:cNvPr>
          <p:cNvSpPr txBox="1"/>
          <p:nvPr/>
        </p:nvSpPr>
        <p:spPr>
          <a:xfrm>
            <a:off x="855471" y="1227221"/>
            <a:ext cx="565133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u="sng" dirty="0"/>
              <a:t>Text data model selection – SVM   </a:t>
            </a:r>
            <a:endParaRPr lang="en-IN" sz="4400" b="1" u="sng" dirty="0"/>
          </a:p>
        </p:txBody>
      </p:sp>
    </p:spTree>
    <p:extLst>
      <p:ext uri="{BB962C8B-B14F-4D97-AF65-F5344CB8AC3E}">
        <p14:creationId xmlns:p14="http://schemas.microsoft.com/office/powerpoint/2010/main" val="1195584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9AD742-7F86-CFDC-AB7C-9F5B7BE69519}"/>
              </a:ext>
            </a:extLst>
          </p:cNvPr>
          <p:cNvSpPr txBox="1"/>
          <p:nvPr/>
        </p:nvSpPr>
        <p:spPr>
          <a:xfrm>
            <a:off x="677334" y="383514"/>
            <a:ext cx="1356223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1D35"/>
                </a:solidFill>
                <a:latin typeface="Google Sans"/>
              </a:rPr>
              <a:t>Test the image classifier models (</a:t>
            </a:r>
            <a:r>
              <a:rPr lang="en-IN" sz="2000" i="1" dirty="0" err="1">
                <a:solidFill>
                  <a:srgbClr val="001D35"/>
                </a:solidFill>
                <a:latin typeface="Google Sans"/>
              </a:rPr>
              <a:t>RandomForest</a:t>
            </a:r>
            <a:r>
              <a:rPr lang="en-IN" sz="2000" i="1" dirty="0">
                <a:solidFill>
                  <a:srgbClr val="001D35"/>
                </a:solidFill>
                <a:latin typeface="Google Sans"/>
              </a:rPr>
              <a:t>, KNN</a:t>
            </a:r>
            <a:r>
              <a:rPr lang="en-IN" sz="2000" dirty="0">
                <a:solidFill>
                  <a:srgbClr val="001D35"/>
                </a:solidFill>
                <a:latin typeface="Google Sans"/>
              </a:rPr>
              <a:t>) against new </a:t>
            </a:r>
            <a:r>
              <a:rPr lang="en-IN" sz="2000" dirty="0" err="1">
                <a:solidFill>
                  <a:srgbClr val="001D35"/>
                </a:solidFill>
                <a:latin typeface="Google Sans"/>
              </a:rPr>
              <a:t>gray</a:t>
            </a:r>
            <a:r>
              <a:rPr lang="en-IN" sz="2000" dirty="0">
                <a:solidFill>
                  <a:srgbClr val="001D35"/>
                </a:solidFill>
                <a:latin typeface="Google Sans"/>
              </a:rPr>
              <a:t> scale images, not from provided input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1D35"/>
                </a:solidFill>
                <a:latin typeface="Google Sans"/>
              </a:rPr>
              <a:t>Test the text classifier models (</a:t>
            </a:r>
            <a:r>
              <a:rPr lang="en-IN" sz="2000" i="1" dirty="0" err="1">
                <a:solidFill>
                  <a:srgbClr val="001D35"/>
                </a:solidFill>
                <a:latin typeface="Google Sans"/>
              </a:rPr>
              <a:t>RandomForest</a:t>
            </a:r>
            <a:r>
              <a:rPr lang="en-IN" sz="2000" i="1" dirty="0">
                <a:solidFill>
                  <a:srgbClr val="001D35"/>
                </a:solidFill>
                <a:latin typeface="Google Sans"/>
              </a:rPr>
              <a:t>, </a:t>
            </a:r>
            <a:r>
              <a:rPr lang="en-IN" sz="2000" i="1" dirty="0" err="1">
                <a:solidFill>
                  <a:srgbClr val="001D35"/>
                </a:solidFill>
                <a:latin typeface="Google Sans"/>
              </a:rPr>
              <a:t>LogisticRegression</a:t>
            </a:r>
            <a:r>
              <a:rPr lang="en-IN" sz="2000" dirty="0">
                <a:solidFill>
                  <a:srgbClr val="001D35"/>
                </a:solidFill>
                <a:latin typeface="Google Sans"/>
              </a:rPr>
              <a:t>) against unseen text data , not from provided input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1D35"/>
                </a:solidFill>
                <a:latin typeface="Google Sans"/>
              </a:rPr>
              <a:t>Plot 50 testing images with cluster number to which it is classified, thus giving a meaning full completion to this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1D35"/>
                </a:solidFill>
                <a:latin typeface="Google Sans"/>
              </a:rPr>
              <a:t>Optionally, write the predicted text results in a txt file named ‘</a:t>
            </a:r>
            <a:r>
              <a:rPr lang="en-IN" sz="2000" dirty="0" err="1">
                <a:solidFill>
                  <a:srgbClr val="001D35"/>
                </a:solidFill>
                <a:latin typeface="Google Sans"/>
              </a:rPr>
              <a:t>prediction_results.txt</a:t>
            </a:r>
            <a:r>
              <a:rPr lang="en-IN" sz="2000" dirty="0">
                <a:solidFill>
                  <a:srgbClr val="001D35"/>
                </a:solidFill>
                <a:latin typeface="Google Sans"/>
              </a:rPr>
              <a:t>’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C3481-EE52-5A75-87DA-4AB5089F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966" y="2353284"/>
            <a:ext cx="4154473" cy="2675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AD5BA-0FB2-F950-F4D7-7A40D5EF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439" y="2353285"/>
            <a:ext cx="4354033" cy="2675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566A4-EB50-AAC3-98F7-12A963421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34" y="5029200"/>
            <a:ext cx="4373334" cy="2697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131D0-4A27-B2CF-5859-7CACE7366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700" y="5029199"/>
            <a:ext cx="4188341" cy="2697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1A3C72-6240-0297-21C2-68414297F5D5}"/>
              </a:ext>
            </a:extLst>
          </p:cNvPr>
          <p:cNvSpPr txBox="1"/>
          <p:nvPr/>
        </p:nvSpPr>
        <p:spPr>
          <a:xfrm>
            <a:off x="7364158" y="7726930"/>
            <a:ext cx="5643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1.3 Comparison between various clustering techniques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2171E0-3384-3876-6D47-15D695B8F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1" y="2261425"/>
            <a:ext cx="3673681" cy="2193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475E38-A931-8B4B-30D8-0078290401D8}"/>
              </a:ext>
            </a:extLst>
          </p:cNvPr>
          <p:cNvSpPr txBox="1"/>
          <p:nvPr/>
        </p:nvSpPr>
        <p:spPr>
          <a:xfrm>
            <a:off x="1219201" y="4478583"/>
            <a:ext cx="372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1.1 Explained variance in the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16831F-80E1-28A6-C046-20D20BC4C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236235"/>
            <a:ext cx="3673681" cy="21937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0487BD-808A-4451-BF85-3FC71E48B308}"/>
              </a:ext>
            </a:extLst>
          </p:cNvPr>
          <p:cNvSpPr txBox="1"/>
          <p:nvPr/>
        </p:nvSpPr>
        <p:spPr>
          <a:xfrm>
            <a:off x="717701" y="752045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 1.2 Explained cumulative variance in the data</a:t>
            </a:r>
          </a:p>
        </p:txBody>
      </p:sp>
    </p:spTree>
    <p:extLst>
      <p:ext uri="{BB962C8B-B14F-4D97-AF65-F5344CB8AC3E}">
        <p14:creationId xmlns:p14="http://schemas.microsoft.com/office/powerpoint/2010/main" val="2477854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2BE43-1467-E68D-7A15-427B4D07A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ABEF5F1-8A87-06D0-DC2B-88D2D70D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4D73593-F6CA-8CB9-B959-37046CDED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9432C3DE-349F-048B-A34A-D071B1E99D5F}"/>
              </a:ext>
            </a:extLst>
          </p:cNvPr>
          <p:cNvSpPr/>
          <p:nvPr/>
        </p:nvSpPr>
        <p:spPr>
          <a:xfrm>
            <a:off x="274319" y="209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Supervised learning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1E0B92F6-E4B6-9786-FF20-32416DDC2202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10D20681-8299-C22B-D9E2-4AED0D066AFC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0D774A5-1008-71E3-20BF-E31358857364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B3C8F2FB-2D9C-1F88-2DBF-EC8C583DCB48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DD89E2C3-84D6-A7C7-AE38-67B6B338D0A3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563C3BFF-06ED-C4DC-72D6-EE06D8C2640E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FD76A1C2-E2EA-C07D-1F96-59CECD243607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FB814-4603-013A-F2C3-EEE7D98C83CF}"/>
              </a:ext>
            </a:extLst>
          </p:cNvPr>
          <p:cNvSpPr txBox="1"/>
          <p:nvPr/>
        </p:nvSpPr>
        <p:spPr>
          <a:xfrm>
            <a:off x="231490" y="787311"/>
            <a:ext cx="133931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The aim of this project is to label the unlabeled image and text data set provided. Image data set has 60K gray scale images and text data set has a long email chain discussing few topics</a:t>
            </a: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For this project we tried some combinations, as below: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accuracy, validation accuracy, confidence and probabilities captured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Also, observed the execution time and memory consumption of both the classifiers</a:t>
            </a: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53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72703-1342-857B-DE35-B566498E0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ABD772-F3A2-DC8C-6FBE-51B5B3F8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B052A95-27D2-3188-752E-3B4115A5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545" y="12975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8D241B17-2C98-F8C2-C153-55C8BF405806}"/>
              </a:ext>
            </a:extLst>
          </p:cNvPr>
          <p:cNvSpPr/>
          <p:nvPr/>
        </p:nvSpPr>
        <p:spPr>
          <a:xfrm>
            <a:off x="274319" y="20950"/>
            <a:ext cx="969986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Model Evaluation and Testing</a:t>
            </a:r>
            <a:r>
              <a:rPr lang="en-IN" sz="4640" dirty="0">
                <a:solidFill>
                  <a:srgbClr val="3642C6"/>
                </a:solidFill>
                <a:latin typeface="思源黑体-思源黑体-SemiBold"/>
              </a:rPr>
              <a:t>(Image)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17F44765-D673-A6B9-2B7F-9CC5C5D2F428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19CAFDC6-BB2E-3F37-6172-16317F0C42FA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1FFB063-FBBE-8229-BE71-38FD6DE775F9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334ADE9A-25ED-115D-DD95-D4761742E48B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D755D1A4-693E-F0F3-9F2C-94340A580F34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29A7F53B-8959-D133-C78E-DA3240294C42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D327240D-D71C-E995-3071-D48BF9DC32BE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B7E0F-1D77-1FC9-401B-C7724D829DDA}"/>
              </a:ext>
            </a:extLst>
          </p:cNvPr>
          <p:cNvSpPr txBox="1"/>
          <p:nvPr/>
        </p:nvSpPr>
        <p:spPr>
          <a:xfrm>
            <a:off x="231490" y="787311"/>
            <a:ext cx="1339318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Obtaining new gray scale image data set of 70K images, for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Reshape the 70K test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Predict against both the classifier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Plot 50 sample test images with their respective predicted cluster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Test model’s truth that it is predicting the test image to a cluster where the same and similar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number </a:t>
            </a: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looking images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are grouped/clustered</a:t>
            </a: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0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A5291-4A69-722F-C115-D6CB6515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A6F1BF4-2A86-D834-5ED8-E55A2F3C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F060FBAF-C43C-0493-EDF9-E797D5C6A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545" y="12975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30CD64C2-30CF-5984-4BC0-4938C4207B9A}"/>
              </a:ext>
            </a:extLst>
          </p:cNvPr>
          <p:cNvSpPr/>
          <p:nvPr/>
        </p:nvSpPr>
        <p:spPr>
          <a:xfrm>
            <a:off x="274319" y="20950"/>
            <a:ext cx="969986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Model Evaluation and Testing</a:t>
            </a:r>
            <a:r>
              <a:rPr lang="en-IN" sz="4640" dirty="0">
                <a:solidFill>
                  <a:srgbClr val="3642C6"/>
                </a:solidFill>
                <a:latin typeface="思源黑体-思源黑体-SemiBold"/>
              </a:rPr>
              <a:t>(Text)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F61A4628-D78A-E4FB-592E-DD3694EA0A1D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7D0B67A-A6C6-54D0-92E5-ABC2FE853810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669008D-6B0C-2ADC-4897-97B242076887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276715CE-58E7-0A69-9AE1-4C36116E9D2E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A66836C0-DFF2-0031-3B3B-C9828B129B66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F347E182-F1E6-6349-7FE0-4D4BBDD3EE39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DF4C5FDB-AEB1-CB4F-A959-9D0849D9EE6E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A8EBD-3F71-F1EA-A8BD-07762CB73CCD}"/>
              </a:ext>
            </a:extLst>
          </p:cNvPr>
          <p:cNvSpPr txBox="1"/>
          <p:nvPr/>
        </p:nvSpPr>
        <p:spPr>
          <a:xfrm>
            <a:off x="343622" y="1069093"/>
            <a:ext cx="67376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IN" sz="2000" b="1" dirty="0"/>
              <a:t>Model results on test:</a:t>
            </a:r>
          </a:p>
          <a:p>
            <a:pPr>
              <a:defRPr sz="1800"/>
            </a:pPr>
            <a:r>
              <a:rPr lang="en-IN" sz="2000" dirty="0"/>
              <a:t>Validation Set (80-20 from </a:t>
            </a:r>
            <a:r>
              <a:rPr lang="en-IN" sz="2000" dirty="0" err="1"/>
              <a:t>train_data_text.pkl</a:t>
            </a:r>
            <a:r>
              <a:rPr lang="en-IN" sz="2000" dirty="0"/>
              <a:t>):</a:t>
            </a:r>
          </a:p>
          <a:p>
            <a:pPr>
              <a:defRPr sz="1800"/>
            </a:pPr>
            <a:r>
              <a:rPr lang="en-IN" sz="2000" dirty="0"/>
              <a:t>  → Accuracy: 92.3%</a:t>
            </a:r>
          </a:p>
          <a:p>
            <a:pPr>
              <a:defRPr sz="1800"/>
            </a:pPr>
            <a:r>
              <a:rPr lang="en-IN" sz="2000" dirty="0"/>
              <a:t>• Real-world Test Set (stackexchange.txt):</a:t>
            </a:r>
          </a:p>
          <a:p>
            <a:pPr>
              <a:defRPr sz="1800"/>
            </a:pPr>
            <a:r>
              <a:rPr lang="en-IN" sz="2000" dirty="0"/>
              <a:t>  → Accuracy: ~40.0%</a:t>
            </a:r>
          </a:p>
          <a:p>
            <a:pPr>
              <a:defRPr sz="1800"/>
            </a:pPr>
            <a:r>
              <a:rPr lang="en-IN" sz="2000" dirty="0"/>
              <a:t>• Difference caused by noise in clustering-based labels</a:t>
            </a:r>
          </a:p>
          <a:p>
            <a:pPr>
              <a:defRPr sz="1800"/>
            </a:pPr>
            <a:r>
              <a:rPr lang="en-IN" sz="2000" dirty="0"/>
              <a:t>• Proposed improvement: use manually labelled topic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BC265-BBA4-8E59-8B62-08B6635A789C}"/>
              </a:ext>
            </a:extLst>
          </p:cNvPr>
          <p:cNvSpPr txBox="1"/>
          <p:nvPr/>
        </p:nvSpPr>
        <p:spPr>
          <a:xfrm>
            <a:off x="7424928" y="982605"/>
            <a:ext cx="56789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IN" sz="2000" b="1" dirty="0"/>
              <a:t>Files Generated intermediate to while testing text classifier</a:t>
            </a:r>
            <a:endParaRPr lang="en-IN" sz="2400" b="1" dirty="0"/>
          </a:p>
          <a:p>
            <a:pPr>
              <a:defRPr sz="1800"/>
            </a:pPr>
            <a:r>
              <a:rPr lang="en-IN" sz="2400" dirty="0"/>
              <a:t>• </a:t>
            </a:r>
            <a:r>
              <a:rPr lang="en-IN" sz="2000" dirty="0" err="1"/>
              <a:t>train_data_text.pkl</a:t>
            </a:r>
            <a:r>
              <a:rPr lang="en-IN" sz="2000" dirty="0"/>
              <a:t> – Training dataset</a:t>
            </a:r>
          </a:p>
          <a:p>
            <a:pPr>
              <a:defRPr sz="1800"/>
            </a:pPr>
            <a:r>
              <a:rPr lang="en-IN" sz="2000" dirty="0"/>
              <a:t>• stackexchange.txt – External test data</a:t>
            </a:r>
          </a:p>
          <a:p>
            <a:pPr>
              <a:defRPr sz="1800"/>
            </a:pPr>
            <a:r>
              <a:rPr lang="en-IN" sz="2000" dirty="0"/>
              <a:t>• </a:t>
            </a:r>
            <a:r>
              <a:rPr lang="en-IN" sz="2000" dirty="0" err="1"/>
              <a:t>tfidf_vectorizer.pkl</a:t>
            </a:r>
            <a:r>
              <a:rPr lang="en-IN" sz="2000" dirty="0"/>
              <a:t> – Saved vectorizer</a:t>
            </a:r>
          </a:p>
          <a:p>
            <a:pPr>
              <a:defRPr sz="1800"/>
            </a:pPr>
            <a:r>
              <a:rPr lang="en-IN" sz="2000" dirty="0"/>
              <a:t>• </a:t>
            </a:r>
            <a:r>
              <a:rPr lang="en-IN" sz="2000" dirty="0" err="1"/>
              <a:t>svm_model.pkl</a:t>
            </a:r>
            <a:r>
              <a:rPr lang="en-IN" sz="2000" dirty="0"/>
              <a:t> – Trained classifier</a:t>
            </a:r>
          </a:p>
          <a:p>
            <a:pPr>
              <a:defRPr sz="1800"/>
            </a:pPr>
            <a:r>
              <a:rPr lang="en-IN" sz="2000" dirty="0"/>
              <a:t>Evaluation_predict_text_cluster.py</a:t>
            </a:r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19E21-F61F-A7AF-296F-F170C36DD249}"/>
              </a:ext>
            </a:extLst>
          </p:cNvPr>
          <p:cNvSpPr txBox="1"/>
          <p:nvPr/>
        </p:nvSpPr>
        <p:spPr>
          <a:xfrm>
            <a:off x="369167" y="3211263"/>
            <a:ext cx="12617624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/>
              <a:t>To Test model: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Load the testing data txt file in the ‘</a:t>
            </a:r>
            <a:r>
              <a:rPr lang="en-IN" sz="2400" b="1" dirty="0"/>
              <a:t>evaluation_predict_text_cluster.py</a:t>
            </a:r>
            <a:r>
              <a:rPr lang="en-IN" sz="2400" dirty="0"/>
              <a:t>’ script provided in data files. On the commented area</a:t>
            </a:r>
          </a:p>
          <a:p>
            <a:pPr marL="457200" indent="-457200">
              <a:buFont typeface="Arial" panose="020B0604020202020204" pitchFamily="34" charset="0"/>
              <a:buChar char="•"/>
              <a:defRPr sz="1800"/>
            </a:pPr>
            <a:r>
              <a:rPr lang="en-IN" sz="2400" dirty="0"/>
              <a:t>Load files </a:t>
            </a:r>
            <a:r>
              <a:rPr lang="en-IN" sz="2400" dirty="0" err="1"/>
              <a:t>tfidf_vectorizer.pkl</a:t>
            </a:r>
            <a:r>
              <a:rPr lang="en-IN" sz="2400" dirty="0"/>
              <a:t>  , </a:t>
            </a:r>
            <a:r>
              <a:rPr lang="en-IN" sz="2400" dirty="0" err="1"/>
              <a:t>svm_model.pkl</a:t>
            </a:r>
            <a:r>
              <a:rPr lang="en-IN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  <a:defRPr sz="1800"/>
            </a:pPr>
            <a:r>
              <a:rPr lang="en-IN" sz="2400" dirty="0"/>
              <a:t>Run Evaluation_predict_text_cluster.py . </a:t>
            </a:r>
          </a:p>
          <a:p>
            <a:pPr marL="457200" indent="-457200">
              <a:buFont typeface="Arial" panose="020B0604020202020204" pitchFamily="34" charset="0"/>
              <a:buChar char="•"/>
              <a:defRPr sz="1800"/>
            </a:pPr>
            <a:r>
              <a:rPr lang="en-IN" sz="2400" dirty="0"/>
              <a:t>File will generate overall metrics like accuracy scores  and cluster grouping for the given sentences in the </a:t>
            </a:r>
            <a:r>
              <a:rPr lang="en-IN" sz="2400" dirty="0" err="1"/>
              <a:t>test.text</a:t>
            </a:r>
            <a:r>
              <a:rPr lang="en-IN" sz="2400" dirty="0"/>
              <a:t> file</a:t>
            </a:r>
          </a:p>
          <a:p>
            <a:pPr marL="342900" indent="-342900">
              <a:buAutoNum type="arabicPeriod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93DABC-2B2A-37BF-40DC-14D8CE3E8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101" y="5533709"/>
            <a:ext cx="5277132" cy="28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11F8BF-BF5B-DE71-B990-9FF4F98F5FBC}"/>
              </a:ext>
            </a:extLst>
          </p:cNvPr>
          <p:cNvSpPr txBox="1"/>
          <p:nvPr/>
        </p:nvSpPr>
        <p:spPr>
          <a:xfrm>
            <a:off x="5015987" y="6430909"/>
            <a:ext cx="3736645" cy="1611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6500"/>
              </a:lnSpc>
              <a:buNone/>
            </a:pPr>
            <a:r>
              <a:rPr lang="en-IN" sz="2000" b="1" dirty="0">
                <a:solidFill>
                  <a:srgbClr val="3642C6"/>
                </a:solidFill>
                <a:latin typeface="思源黑体-思源黑体-SemiBold"/>
              </a:rPr>
              <a:t>Test result on real time data set</a:t>
            </a:r>
            <a:endParaRPr lang="en-IN" sz="2000" b="1" u="sng" dirty="0">
              <a:solidFill>
                <a:srgbClr val="3642C6"/>
              </a:solidFill>
              <a:latin typeface="思源黑体-思源黑体-SemiBold"/>
            </a:endParaRPr>
          </a:p>
          <a:p>
            <a:pPr marL="0" indent="0">
              <a:lnSpc>
                <a:spcPts val="6500"/>
              </a:lnSpc>
              <a:buNone/>
            </a:pPr>
            <a:r>
              <a:rPr lang="en-IN" dirty="0">
                <a:solidFill>
                  <a:srgbClr val="3642C6"/>
                </a:solidFill>
                <a:latin typeface="思源黑体-思源黑体-SemiBold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487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94865" y="1945820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 Group Members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41753" y="3842445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40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Dipen</a:t>
            </a:r>
            <a:r>
              <a:rPr lang="en-US" sz="185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r>
              <a:rPr lang="en-US" sz="240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Thaker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053328" y="4663440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40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Sameer Chaudhary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0046825" y="3842445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40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Sujit Warrier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0058400" y="4663440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40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Sanjay</a:t>
            </a: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r>
              <a:rPr lang="en-US" sz="2400" dirty="0">
                <a:latin typeface="Arial-Regular" pitchFamily="34" charset="0"/>
                <a:ea typeface="Arial-Regular" pitchFamily="34" charset="-122"/>
              </a:rPr>
              <a:t>Jangid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30B0E-B46B-80D5-FE43-64FCC01D5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573EBF6-3CB6-C705-0CEA-27AC4E761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EF91B49-B114-65BC-4FDF-26824B5E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1A95D3B3-63C6-06BB-8EC9-263DB8642090}"/>
              </a:ext>
            </a:extLst>
          </p:cNvPr>
          <p:cNvSpPr/>
          <p:nvPr/>
        </p:nvSpPr>
        <p:spPr>
          <a:xfrm>
            <a:off x="274319" y="209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Present classification validation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65F5FAF-662C-5BCD-5553-9AE77B245278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F4DF1DE-4D97-0A56-0C1B-4FD131CBA3F7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28F8E5E-B767-7BDC-20B8-67E56D483634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E0AE760F-E932-4C4F-57A7-E2F9234F5418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990FE40-4DD9-0300-37DB-B47965F7BD0C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9DC8E6CB-3FF9-9126-FA1B-6C07421C3C57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BDED519C-62DD-84D2-9BC0-E9DAC9918EAF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257477-1A83-F099-89BF-13AF20D0F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368908"/>
              </p:ext>
            </p:extLst>
          </p:nvPr>
        </p:nvGraphicFramePr>
        <p:xfrm>
          <a:off x="92597" y="782574"/>
          <a:ext cx="14422056" cy="75750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11028">
                  <a:extLst>
                    <a:ext uri="{9D8B030D-6E8A-4147-A177-3AD203B41FA5}">
                      <a16:colId xmlns:a16="http://schemas.microsoft.com/office/drawing/2014/main" val="1509501098"/>
                    </a:ext>
                  </a:extLst>
                </a:gridCol>
                <a:gridCol w="7211028">
                  <a:extLst>
                    <a:ext uri="{9D8B030D-6E8A-4147-A177-3AD203B41FA5}">
                      <a16:colId xmlns:a16="http://schemas.microsoft.com/office/drawing/2014/main" val="207271449"/>
                    </a:ext>
                  </a:extLst>
                </a:gridCol>
              </a:tblGrid>
              <a:tr h="731568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RandomForest</a:t>
                      </a:r>
                      <a:r>
                        <a:rPr lang="en-IN" dirty="0"/>
                        <a:t> Classifier</a:t>
                      </a:r>
                    </a:p>
                    <a:p>
                      <a:pPr algn="ctr"/>
                      <a:r>
                        <a:rPr lang="en-IN" dirty="0"/>
                        <a:t>K=8, 75% Variance Coverage, PCA=34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KNearestNeighbour Classifier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K=8, 75% Variance Coverage, PCA=34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95853"/>
                  </a:ext>
                </a:extLst>
              </a:tr>
              <a:tr h="68434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IN" dirty="0"/>
                    </a:p>
                    <a:p>
                      <a:pPr algn="l"/>
                      <a:endParaRPr lang="en-IN" dirty="0"/>
                    </a:p>
                    <a:p>
                      <a:pPr algn="l"/>
                      <a:endParaRPr lang="en-IN" dirty="0"/>
                    </a:p>
                    <a:p>
                      <a:pPr algn="l"/>
                      <a:endParaRPr lang="en-IN" dirty="0"/>
                    </a:p>
                    <a:p>
                      <a:pPr algn="l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45591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47D3B3-F8C1-73C0-9BFE-24580B030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" y="1575149"/>
            <a:ext cx="48387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2FDDEE-BE5F-9C36-8962-ED758A513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" y="2885121"/>
            <a:ext cx="48387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ack square with white text&#10;&#10;AI-generated content may be incorrect.">
            <a:extLst>
              <a:ext uri="{FF2B5EF4-FFF2-40B4-BE49-F238E27FC236}">
                <a16:creationId xmlns:a16="http://schemas.microsoft.com/office/drawing/2014/main" id="{EF6215C7-7CA9-A9C2-E267-688D87F464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" y="5440680"/>
            <a:ext cx="2688800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46F121-5A57-6149-B753-1BBE9C4041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" y="4121277"/>
            <a:ext cx="48387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A white line in a black square&#10;&#10;AI-generated content may be incorrect.">
            <a:extLst>
              <a:ext uri="{FF2B5EF4-FFF2-40B4-BE49-F238E27FC236}">
                <a16:creationId xmlns:a16="http://schemas.microsoft.com/office/drawing/2014/main" id="{C205A27D-2E21-75F2-E380-8C8F6C602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5444674"/>
            <a:ext cx="255106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A black square with white text&#10;&#10;AI-generated content may be incorrect.">
            <a:extLst>
              <a:ext uri="{FF2B5EF4-FFF2-40B4-BE49-F238E27FC236}">
                <a16:creationId xmlns:a16="http://schemas.microsoft.com/office/drawing/2014/main" id="{05B8FE81-2417-0EA8-2F69-A99EAE8D8E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42" y="6853239"/>
            <a:ext cx="315858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18801A-C604-7227-9F84-E8C3D6473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09" y="1600224"/>
            <a:ext cx="48387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36E2A8-E19E-8C47-6662-8A4DB4DD9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09" y="2910196"/>
            <a:ext cx="48387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black square with white text&#10;&#10;AI-generated content may be incorrect.">
            <a:extLst>
              <a:ext uri="{FF2B5EF4-FFF2-40B4-BE49-F238E27FC236}">
                <a16:creationId xmlns:a16="http://schemas.microsoft.com/office/drawing/2014/main" id="{FA32920C-2E6D-BCCE-DF59-882073146B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09" y="5453831"/>
            <a:ext cx="255106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A white line in a black square&#10;&#10;AI-generated content may be incorrect.">
            <a:extLst>
              <a:ext uri="{FF2B5EF4-FFF2-40B4-BE49-F238E27FC236}">
                <a16:creationId xmlns:a16="http://schemas.microsoft.com/office/drawing/2014/main" id="{72D59D2C-3803-CCEB-DB07-E319CE26AB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001" y="5410509"/>
            <a:ext cx="255106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A black square with white text&#10;&#10;AI-generated content may be incorrect.">
            <a:extLst>
              <a:ext uri="{FF2B5EF4-FFF2-40B4-BE49-F238E27FC236}">
                <a16:creationId xmlns:a16="http://schemas.microsoft.com/office/drawing/2014/main" id="{7CD707F9-82D8-DD2F-3C95-475B7BEE6F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826" y="6859026"/>
            <a:ext cx="270702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F18CC9-E037-0856-9607-9FD1D127C2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023" y="4216007"/>
            <a:ext cx="4838700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74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98962" y="414223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600" dirty="0"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Executive Summary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610532" y="481888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600" dirty="0"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Present classification validation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1078992" y="414223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600" dirty="0"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</a:t>
            </a:r>
            <a:r>
              <a:rPr lang="en-US" sz="360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. </a:t>
            </a:r>
            <a:r>
              <a:rPr lang="en-US" sz="3600" dirty="0"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Overview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1078992" y="481888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600" dirty="0"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Project Stages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832104" y="260604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30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6301"/>
            <a:ext cx="14630400" cy="88083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51168" y="-60083"/>
            <a:ext cx="4041649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Overview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832104" y="38033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10052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27791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70403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4159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0377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4315968" y="8589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84486-5EF6-501E-3831-4F4A43384E91}"/>
              </a:ext>
            </a:extLst>
          </p:cNvPr>
          <p:cNvSpPr txBox="1"/>
          <p:nvPr/>
        </p:nvSpPr>
        <p:spPr>
          <a:xfrm>
            <a:off x="-12032" y="613223"/>
            <a:ext cx="14630400" cy="806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project aims to handle and process the given unlabeled and unclassified data, image and text, and extract relevant features and assign appropriate labels.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assigned labels are extracted as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Y_train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Here is the approach followed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rgbClr val="001D35"/>
                </a:solidFill>
                <a:effectLst/>
                <a:latin typeface="Google Sans"/>
              </a:rPr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1D35"/>
                </a:solidFill>
                <a:latin typeface="Google Sans"/>
              </a:rPr>
              <a:t>Initial data 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1D35"/>
                </a:solidFill>
                <a:latin typeface="Google Sans"/>
              </a:rPr>
              <a:t>Generate </a:t>
            </a:r>
            <a:r>
              <a:rPr lang="en-IN" sz="1600" u="sng" dirty="0">
                <a:solidFill>
                  <a:srgbClr val="001D35"/>
                </a:solidFill>
                <a:latin typeface="Google Sans"/>
              </a:rPr>
              <a:t>multiple</a:t>
            </a:r>
            <a:r>
              <a:rPr lang="en-IN" sz="1600" dirty="0">
                <a:solidFill>
                  <a:srgbClr val="001D35"/>
                </a:solidFill>
                <a:latin typeface="Google Sans"/>
              </a:rPr>
              <a:t> random samples which each of 100 images and view those images as part of 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1D35"/>
                </a:solidFill>
                <a:latin typeface="Google Sans"/>
              </a:rPr>
              <a:t>Read and dump the text data in a txt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1D35"/>
                </a:solidFill>
                <a:latin typeface="Google Sans"/>
              </a:rPr>
              <a:t>Reshape data. Dump data to CSV as matrix for viewing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1D35"/>
                </a:solidFill>
                <a:latin typeface="Google Sans"/>
              </a:rPr>
              <a:t>Prepare X_train for further processing</a:t>
            </a:r>
          </a:p>
          <a:p>
            <a:pPr lvl="1"/>
            <a:r>
              <a:rPr lang="en-IN" dirty="0">
                <a:solidFill>
                  <a:srgbClr val="001D35"/>
                </a:solidFill>
                <a:latin typeface="Google Sans"/>
              </a:rPr>
              <a:t>Text dataset:</a:t>
            </a:r>
          </a:p>
          <a:p>
            <a:pPr>
              <a:defRPr sz="1800"/>
            </a:pPr>
            <a:r>
              <a:rPr lang="en-IN" sz="1600" dirty="0"/>
              <a:t>      • Dataset: 1500 unlabelled email threads (</a:t>
            </a:r>
            <a:r>
              <a:rPr lang="en-IN" sz="1600" dirty="0" err="1"/>
              <a:t>train_data_text.pkl</a:t>
            </a:r>
            <a:r>
              <a:rPr lang="en-IN" sz="1600" dirty="0"/>
              <a:t>) having 412+ words</a:t>
            </a:r>
          </a:p>
          <a:p>
            <a:pPr>
              <a:defRPr sz="1800"/>
            </a:pPr>
            <a:r>
              <a:rPr lang="en-IN" sz="1600" dirty="0"/>
              <a:t>      • Cleaned using lowercase conversion, punctuation removal, and stop words filtering</a:t>
            </a:r>
            <a:endParaRPr lang="en-IN" sz="2000" dirty="0">
              <a:solidFill>
                <a:srgbClr val="001D35"/>
              </a:solidFill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rgbClr val="001D35"/>
                </a:solidFill>
                <a:effectLst/>
                <a:latin typeface="Google Sans"/>
              </a:rPr>
              <a:t>Unsupervised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1D35"/>
                </a:solidFill>
                <a:latin typeface="Google Sans"/>
              </a:rPr>
              <a:t>Normalize data for un-biased PCA for image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001D35"/>
                </a:solidFill>
                <a:effectLst/>
                <a:latin typeface="Google Sans"/>
              </a:rPr>
              <a:t>Perform PCA on various variance coverage </a:t>
            </a:r>
            <a:r>
              <a:rPr lang="en-IN" dirty="0">
                <a:solidFill>
                  <a:srgbClr val="001D35"/>
                </a:solidFill>
                <a:latin typeface="Google Sans"/>
              </a:rPr>
              <a:t>for image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001D35"/>
                </a:solidFill>
                <a:effectLst/>
                <a:latin typeface="Google Sans"/>
              </a:rPr>
              <a:t>Visualizing PCA components showed us that around 200 components were enough for further analysis. (Fig 1.1 &amp; Fig 1.2)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1D35"/>
                </a:solidFill>
                <a:latin typeface="Google Sans"/>
              </a:rPr>
              <a:t>Analysed various clustering techniques such as K-means, DB-Scan, Gaussian Mixture and HDBSCAN. Using t-SNE analysis with viewing clusters  (See fig 1.3)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001D35"/>
                </a:solidFill>
                <a:effectLst/>
                <a:latin typeface="Google Sans"/>
              </a:rPr>
              <a:t>HDBSCAN</a:t>
            </a:r>
            <a:r>
              <a:rPr lang="en-IN" dirty="0">
                <a:solidFill>
                  <a:srgbClr val="001D35"/>
                </a:solidFill>
                <a:latin typeface="Google Sans"/>
              </a:rPr>
              <a:t> and </a:t>
            </a:r>
            <a:r>
              <a:rPr lang="en-IN" dirty="0" err="1">
                <a:solidFill>
                  <a:srgbClr val="001D35"/>
                </a:solidFill>
                <a:latin typeface="Google Sans"/>
              </a:rPr>
              <a:t>KMeans</a:t>
            </a:r>
            <a:r>
              <a:rPr lang="en-IN" dirty="0">
                <a:solidFill>
                  <a:srgbClr val="001D35"/>
                </a:solidFill>
                <a:latin typeface="Google Sans"/>
              </a:rPr>
              <a:t> were selected for clustering.</a:t>
            </a:r>
            <a:endParaRPr lang="en-IN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1D35"/>
                </a:solidFill>
                <a:latin typeface="Google Sans"/>
              </a:rPr>
              <a:t>Cluster on PCA data and extract labels (clusters), for image and text data 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001D35"/>
                </a:solidFill>
                <a:effectLst/>
                <a:latin typeface="Google Sans"/>
              </a:rPr>
              <a:t>Extract labels (</a:t>
            </a:r>
            <a:r>
              <a:rPr lang="en-IN" i="0" dirty="0" err="1">
                <a:solidFill>
                  <a:srgbClr val="001D35"/>
                </a:solidFill>
                <a:effectLst/>
                <a:latin typeface="Google Sans"/>
              </a:rPr>
              <a:t>Y_train</a:t>
            </a:r>
            <a:r>
              <a:rPr lang="en-IN" i="0" dirty="0">
                <a:solidFill>
                  <a:srgbClr val="001D35"/>
                </a:solidFill>
                <a:effectLst/>
                <a:latin typeface="Google Sans"/>
              </a:rPr>
              <a:t>) for both image and text data 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1D35"/>
                </a:solidFill>
                <a:latin typeface="Google Sans"/>
              </a:rPr>
              <a:t>(Text) : </a:t>
            </a:r>
            <a:r>
              <a:rPr lang="en-IN" dirty="0"/>
              <a:t>• Tokenized into words and vectorized using TF-IDF (shape: 1500 × 1000)</a:t>
            </a:r>
            <a:endParaRPr lang="en-IN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rgbClr val="001D35"/>
                </a:solidFill>
                <a:effectLst/>
                <a:latin typeface="Google Sans"/>
              </a:rPr>
              <a:t>Supervised 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001D35"/>
                </a:solidFill>
                <a:effectLst/>
                <a:latin typeface="Google Sans"/>
              </a:rPr>
              <a:t>Train the model with </a:t>
            </a:r>
            <a:r>
              <a:rPr lang="en-IN" i="0" dirty="0" err="1">
                <a:solidFill>
                  <a:srgbClr val="001D35"/>
                </a:solidFill>
                <a:effectLst/>
                <a:latin typeface="Google Sans"/>
              </a:rPr>
              <a:t>X_train</a:t>
            </a:r>
            <a:r>
              <a:rPr lang="en-IN" i="0" dirty="0">
                <a:solidFill>
                  <a:srgbClr val="001D35"/>
                </a:solidFill>
                <a:effectLst/>
                <a:latin typeface="Google Sans"/>
              </a:rPr>
              <a:t> and </a:t>
            </a:r>
            <a:r>
              <a:rPr lang="en-IN" i="0" dirty="0" err="1">
                <a:solidFill>
                  <a:srgbClr val="001D35"/>
                </a:solidFill>
                <a:effectLst/>
                <a:latin typeface="Google Sans"/>
              </a:rPr>
              <a:t>Y_train</a:t>
            </a:r>
            <a:r>
              <a:rPr lang="en-IN" i="0" dirty="0">
                <a:solidFill>
                  <a:srgbClr val="001D35"/>
                </a:solidFill>
                <a:effectLst/>
                <a:latin typeface="Google Sans"/>
              </a:rPr>
              <a:t> for both image and text data</a:t>
            </a:r>
            <a:endParaRPr lang="en-IN" dirty="0">
              <a:solidFill>
                <a:srgbClr val="001D35"/>
              </a:solidFill>
              <a:latin typeface="Google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001D35"/>
                </a:solidFill>
                <a:effectLst/>
                <a:latin typeface="Google Sans"/>
              </a:rPr>
              <a:t>Check model’s train-accuracy, validation-accuracy, confidence and probabilities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C7F53-E7B0-351D-8A6C-AEE4847BE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5BD7FD5-E3E9-3661-D6BB-44F97A9D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9BBF72D-6170-D15A-D3F9-97930A80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6A1674A-D326-0EE9-0932-8D08B4644955}"/>
              </a:ext>
            </a:extLst>
          </p:cNvPr>
          <p:cNvSpPr/>
          <p:nvPr/>
        </p:nvSpPr>
        <p:spPr>
          <a:xfrm>
            <a:off x="274319" y="209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Executive Summary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FAF0F06-5562-71C0-DA7D-B605B422D2C2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9622D84-E4EE-4C91-5621-672B4AEA73CF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918F693-C08C-6828-CEEE-9806BAB4A1D8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C7D28B7-FD7A-5675-EA58-584AAAC1CDFE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0D772EB2-7DF0-DF88-0DD6-BDCB2104359D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A6B24625-2433-891C-8F63-AE01F4C829D2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6DC40EBA-2E3A-1124-C992-18CA4A9D1E60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6B437-0EBD-2FEE-FF37-265D1BC9DA65}"/>
              </a:ext>
            </a:extLst>
          </p:cNvPr>
          <p:cNvSpPr txBox="1"/>
          <p:nvPr/>
        </p:nvSpPr>
        <p:spPr>
          <a:xfrm>
            <a:off x="231490" y="787311"/>
            <a:ext cx="13393182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aim of this project is to label unlabeled image and text data. Image data set contains 60K gray scale images and text data set contains a long email chain discussing few topics. Once the training is done, the project also aims to use a classifier of choice and train it using the labels generated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For this project we used multi-step project: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Data exploration and normalization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Feature extraction using PCA for 2 different variance coverage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K-Means</a:t>
            </a:r>
            <a:r>
              <a:rPr lang="en-US" sz="20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HDBSCAN</a:t>
            </a:r>
            <a:r>
              <a:rPr lang="en-US" sz="20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 </a:t>
            </a: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clustering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t-SNE for visualization of clusters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Use RandomForest</a:t>
            </a:r>
            <a:r>
              <a:rPr lang="en-US" sz="20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and KNearestNeighbour</a:t>
            </a:r>
            <a:r>
              <a:rPr lang="en-US" sz="20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 </a:t>
            </a: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classifiers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and train them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Validate each classif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iers against the test data obtained from external source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Plot 50 test image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 to check the model’s truth </a:t>
            </a:r>
            <a:endParaRPr lang="en-US" sz="20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PCA analysis we used 2 variance coverages, of 75% and 95% respectively for feature extraction and used it for clustering so to check the respective Silhouette scores. We chose the highest Silhouette score among the combination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Once the clustering (labels) was done using 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KMeans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HDBSCAN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we used t-SNE to visualize the cluster division (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viewing the clusters in color shows the boundary, if any, between clusters).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This was more of a visual evaluation of clustering using different combination of variance coverages and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57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95EC-24BD-B6ED-1D68-821A1B3D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89098D-E05A-D94B-904A-384169FD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A1747B1-D52E-35C7-2ADC-47EA4172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15CA4BDE-0714-1841-B7CF-29CA4289FA86}"/>
              </a:ext>
            </a:extLst>
          </p:cNvPr>
          <p:cNvSpPr/>
          <p:nvPr/>
        </p:nvSpPr>
        <p:spPr>
          <a:xfrm>
            <a:off x="274319" y="209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Executive Summary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4B887E79-41C4-7320-E141-4F3BC1712FB7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801C0FE-E195-B8E7-A655-F61A0B47AD58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64901B7-8F1E-EBF8-FE9B-43B4259B42C5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81192D35-7483-C325-FBEA-15B596733E8B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971E135-0013-C37F-F0D0-CFF7EE0CD23D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6305B7D3-2E0F-B7CC-8B9D-58D35B06D945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FA295244-CB59-1D34-AD85-DC1F0C35F87B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1CA219-FAA8-9CA3-272D-00943BC0309C}"/>
              </a:ext>
            </a:extLst>
          </p:cNvPr>
          <p:cNvSpPr txBox="1"/>
          <p:nvPr/>
        </p:nvSpPr>
        <p:spPr>
          <a:xfrm>
            <a:off x="231490" y="926211"/>
            <a:ext cx="13393182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One of the difficulty we observed that the time taken in visualizing using t-SNE was more than 5 to 7 mins and hence we have not included the t-SNE code in the shared project code-artifact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Once the clusters/labels (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Y_train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) are extracted, we have trained 2 classifiers RandomForest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and KNearestNeighbour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 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 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X_train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Y_train</a:t>
            </a: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Another difficulty we faced and observed was memory consumption and time taken for training using KNearestNeighbour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is much more than that taken by RandomForest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 both the classifiers, we used both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RandomForest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and KNearestNeighbour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 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test against new external gray scale 70K images. Again, the time taken by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KNearestNeighbour is much more than that taken by RandomForest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Model accuracy for both the models is captured</a:t>
            </a: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2800" i="1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 User choice</a:t>
            </a:r>
            <a:endParaRPr lang="en-US" sz="2400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91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E965-6CD2-C53B-E8AD-9F2236F4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030C05F-D6EB-C63A-A036-605A58F21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E7E22D8-A783-8FC0-D95E-35E3320FD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929AEE50-9040-1852-0C45-D9907D266AAB}"/>
              </a:ext>
            </a:extLst>
          </p:cNvPr>
          <p:cNvSpPr/>
          <p:nvPr/>
        </p:nvSpPr>
        <p:spPr>
          <a:xfrm>
            <a:off x="274318" y="20950"/>
            <a:ext cx="5500839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Executive Summary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C62E6F8-E754-6E9B-932B-3692361C7C6D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EF2488B2-B52D-3804-DC3F-4C5CE5425794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B003117-E12E-8DCD-909D-0C0A0E262657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8197D397-0F51-6CA5-131A-FC5F0C2D5D80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92C50721-3A7E-5E37-9850-10D2FA9B56DF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D96C62F9-AAD9-7C93-1013-05050F3F4F5B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C9F3B630-830D-C47B-E332-88ADF972438C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50B58-D15B-5EDA-870A-5825F83F9A00}"/>
              </a:ext>
            </a:extLst>
          </p:cNvPr>
          <p:cNvSpPr txBox="1"/>
          <p:nvPr/>
        </p:nvSpPr>
        <p:spPr>
          <a:xfrm>
            <a:off x="231490" y="631329"/>
            <a:ext cx="13393182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decided to plot and capture 50 test images with their respective predicted cluster number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for visual validation of both the models</a:t>
            </a: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Based on the metrics various collected and visual inference of clusters as well of the output test images classified against their “correct” cluster, made us conclude that variance conclude that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Variance coverage of 75% which yields 34 components/features when clustered using K-Means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    With 8 clusters and RandomForest classifier yields good prediction of test images to correct   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    cluster number, with relatively faster execution and lesser memory consumption</a:t>
            </a:r>
          </a:p>
          <a:p>
            <a:pPr lvl="2"/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Unlabeled text data was preprocessed using standard NLP techniques (</a:t>
            </a: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</a:rPr>
              <a:t>lowercasing, punctuation &amp; stop words removal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). TF-IDF vectorization was applied to convert cleaned text into numerical feature vectors (</a:t>
            </a: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</a:rPr>
              <a:t>shape: 1500 × 1000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KMeans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clustering (n=5) was used to generate pseudo-labels for unsupervised topic grouping.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Multiple classifiers (SVM, Logistic Regression, Naive Bayes) were trained using these pseudo-labels.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SVM achieved the best performance with 92.3% accuracy on an 80/20 validation split.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Real-world test set revealed a drop (~40% accuracy), prompting future work on manual topic labeling for better generalization.</a:t>
            </a:r>
          </a:p>
          <a:p>
            <a:pPr lvl="2"/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2"/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2"/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2"/>
            <a:r>
              <a:rPr lang="en-US" sz="2400" b="1" i="1" dirty="0">
                <a:solidFill>
                  <a:srgbClr val="0070C0"/>
                </a:solidFill>
                <a:latin typeface="Calibri" panose="020F0502020204030204" pitchFamily="34" charset="0"/>
              </a:rPr>
              <a:t>Details under each step followed for image and text classification is in upcoming slides</a:t>
            </a:r>
          </a:p>
          <a:p>
            <a:pPr lvl="2"/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C891D-475F-C2E9-53E7-A69AC3A81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A0807ED-C167-D80D-1036-EFDD54EF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9FAD930-770D-77DE-049C-6315D915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6D00F05A-9547-BB2C-BB09-60948E5F78CC}"/>
              </a:ext>
            </a:extLst>
          </p:cNvPr>
          <p:cNvSpPr/>
          <p:nvPr/>
        </p:nvSpPr>
        <p:spPr>
          <a:xfrm>
            <a:off x="274319" y="356616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Data Processing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CCC9D598-D197-4FE0-0894-9CF3DDEDC340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0785D33-2595-EB70-A119-3C8DC1144BA1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D37F979-6C72-A55F-CEEF-FAD67E3C451A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FECE3DBA-8892-AA3E-55CC-E45DFB6ED7E7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20F51756-BC49-C864-E2DA-B1DD3A6ED106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CF9F6A9D-2A87-0DE3-79E8-6389E5262B7F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5A35DD6A-AA8A-DA9A-13AE-DDE3F912E72A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F04F6-D7BD-9687-B495-4318E866C3EA}"/>
              </a:ext>
            </a:extLst>
          </p:cNvPr>
          <p:cNvSpPr txBox="1"/>
          <p:nvPr/>
        </p:nvSpPr>
        <p:spPr>
          <a:xfrm>
            <a:off x="405114" y="1192417"/>
            <a:ext cx="1339318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Import the data set so to visualize the data and look at its shape</a:t>
            </a:r>
          </a:p>
          <a:p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Transform and flatten the image data to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 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readable/interpretable 2-dimensional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The image data set is transformed to csv eliminating the channel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te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xt data set is transformed into a simple text file for viewing the content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F0807A-0AF2-5FD9-BD6A-989C1D7C4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39" y="4653571"/>
            <a:ext cx="5695202" cy="669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E44E2-ACDF-2B46-5955-7068B82E4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947" y="4610945"/>
            <a:ext cx="6972132" cy="7545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8D763B-12A6-DE54-A1AC-5A76BBC727FF}"/>
              </a:ext>
            </a:extLst>
          </p:cNvPr>
          <p:cNvSpPr txBox="1"/>
          <p:nvPr/>
        </p:nvSpPr>
        <p:spPr>
          <a:xfrm>
            <a:off x="2430687" y="4101045"/>
            <a:ext cx="1858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70C0"/>
                </a:solidFill>
              </a:rPr>
              <a:t>Image Data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95F404-FE83-B373-9E89-C66C2C70A2E5}"/>
              </a:ext>
            </a:extLst>
          </p:cNvPr>
          <p:cNvSpPr txBox="1"/>
          <p:nvPr/>
        </p:nvSpPr>
        <p:spPr>
          <a:xfrm>
            <a:off x="9643649" y="4111514"/>
            <a:ext cx="1858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70C0"/>
                </a:solidFill>
              </a:rPr>
              <a:t>Text Data Set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577B2D-6416-49FA-10D2-3E5C324AD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142" y="5464824"/>
            <a:ext cx="6504972" cy="27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8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37963-252F-DF6F-7FE0-4184A320B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83C1735-CC82-BC2D-71E9-EB642B13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8AADD95-4007-881A-2DB1-443C8FD8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34CEA2A-EF2C-C6DE-67DD-00AF1DF1FE88}"/>
              </a:ext>
            </a:extLst>
          </p:cNvPr>
          <p:cNvSpPr/>
          <p:nvPr/>
        </p:nvSpPr>
        <p:spPr>
          <a:xfrm>
            <a:off x="274319" y="-253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Unsupervised learning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6C0EE21A-DFCE-0238-55D5-CC6F8A2FC247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454D890-E494-EA25-99BD-44CDA32C0BF7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CD907C5-1BB6-3F0A-47C2-6FE0CE7834DE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104A9C55-E291-415C-C60A-70E790EDD296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0F3615D7-E7E3-45BC-0A70-5B23EB96EAA5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8ECA4D87-ED0B-34A6-D761-689E8B73C223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70F626E-D448-AB9F-278B-7B2A95716491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91B53E-E3DD-D7FF-5360-6F5D917773C8}"/>
              </a:ext>
            </a:extLst>
          </p:cNvPr>
          <p:cNvSpPr txBox="1"/>
          <p:nvPr/>
        </p:nvSpPr>
        <p:spPr>
          <a:xfrm>
            <a:off x="231490" y="613686"/>
            <a:ext cx="1339318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Normalize the data so to standardize it and remove any bias towards feature retention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Embed the data by retaining only the high-variance impacting features. This would reduce dimensions (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Improving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Speed, with almost no impact on accuracy, reducing memory usage and limited number of features covering maximum data variance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Perform PCA on normalized data such that to giv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e optimal number of features/components which covers 75% variance and again do PCA which covers 95% variance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75% variance coverage gave 34 components whereas 95% variance coverage gave 154 components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plot for ‘explained variance coverage’ and a ‘scree’ which helped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in </a:t>
            </a: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deciding to pick from components for variance-coverage 75% or variance-coverage 95%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 K-Means with cluster 8 and 10 so to cluster on PCA reduced data, for both the variance-coverage 75% and 95%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Look at t-SNE plots for 75%Variance+8Clusters, 75%Variance+10Clusters, 95%Variance+8Clusters and 95%Variance+10Clusters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Choose combination of clusters + variance-coverage giving maximum </a:t>
            </a:r>
            <a:r>
              <a:rPr lang="en-US" sz="2000" dirty="0"/>
              <a:t>Silhouette Score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We have provided options for user to either choose K-MEANS or HDBSCAN for clustering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For text data, perform K-Means clustering</a:t>
            </a:r>
            <a:endParaRPr lang="en-US" sz="20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85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3895</TotalTime>
  <Words>2715</Words>
  <Application>Microsoft Office PowerPoint</Application>
  <PresentationFormat>Custom</PresentationFormat>
  <Paragraphs>879</Paragraphs>
  <Slides>21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 Narrow</vt:lpstr>
      <vt:lpstr>Arial</vt:lpstr>
      <vt:lpstr>Arial-Regular</vt:lpstr>
      <vt:lpstr>Calibri</vt:lpstr>
      <vt:lpstr>Google Sans</vt:lpstr>
      <vt:lpstr>思源黑体-思源黑体-SemiBold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Vihaan Thaker</cp:lastModifiedBy>
  <cp:revision>362</cp:revision>
  <dcterms:created xsi:type="dcterms:W3CDTF">2025-05-13T10:23:12Z</dcterms:created>
  <dcterms:modified xsi:type="dcterms:W3CDTF">2025-05-18T15:24:55Z</dcterms:modified>
</cp:coreProperties>
</file>